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saveSubsetFonts="1" autoCompressPictures="0">
  <p:sldMasterIdLst>
    <p:sldMasterId id="2147483659" r:id="rId1"/>
  </p:sldMasterIdLst>
  <p:notesMasterIdLst>
    <p:notesMasterId r:id="rId87"/>
  </p:notesMasterIdLst>
  <p:handoutMasterIdLst>
    <p:handoutMasterId r:id="rId88"/>
  </p:handoutMasterIdLst>
  <p:sldIdLst>
    <p:sldId id="302" r:id="rId2"/>
    <p:sldId id="303" r:id="rId3"/>
    <p:sldId id="373" r:id="rId4"/>
    <p:sldId id="375" r:id="rId5"/>
    <p:sldId id="379" r:id="rId6"/>
    <p:sldId id="380" r:id="rId7"/>
    <p:sldId id="377" r:id="rId8"/>
    <p:sldId id="384" r:id="rId9"/>
    <p:sldId id="517" r:id="rId10"/>
    <p:sldId id="386" r:id="rId11"/>
    <p:sldId id="388" r:id="rId12"/>
    <p:sldId id="390" r:id="rId13"/>
    <p:sldId id="385" r:id="rId14"/>
    <p:sldId id="518" r:id="rId15"/>
    <p:sldId id="393" r:id="rId16"/>
    <p:sldId id="397" r:id="rId17"/>
    <p:sldId id="369" r:id="rId18"/>
    <p:sldId id="399" r:id="rId19"/>
    <p:sldId id="402" r:id="rId20"/>
    <p:sldId id="370" r:id="rId21"/>
    <p:sldId id="403" r:id="rId22"/>
    <p:sldId id="405" r:id="rId23"/>
    <p:sldId id="521" r:id="rId24"/>
    <p:sldId id="523" r:id="rId25"/>
    <p:sldId id="411" r:id="rId26"/>
    <p:sldId id="414" r:id="rId27"/>
    <p:sldId id="413" r:id="rId28"/>
    <p:sldId id="417" r:id="rId29"/>
    <p:sldId id="418" r:id="rId30"/>
    <p:sldId id="420" r:id="rId31"/>
    <p:sldId id="522" r:id="rId32"/>
    <p:sldId id="422" r:id="rId33"/>
    <p:sldId id="424" r:id="rId34"/>
    <p:sldId id="426" r:id="rId35"/>
    <p:sldId id="427" r:id="rId36"/>
    <p:sldId id="428" r:id="rId37"/>
    <p:sldId id="371" r:id="rId38"/>
    <p:sldId id="432" r:id="rId39"/>
    <p:sldId id="434" r:id="rId40"/>
    <p:sldId id="436" r:id="rId41"/>
    <p:sldId id="438" r:id="rId42"/>
    <p:sldId id="439" r:id="rId43"/>
    <p:sldId id="444" r:id="rId44"/>
    <p:sldId id="445" r:id="rId45"/>
    <p:sldId id="446" r:id="rId46"/>
    <p:sldId id="449" r:id="rId47"/>
    <p:sldId id="312" r:id="rId48"/>
    <p:sldId id="452" r:id="rId49"/>
    <p:sldId id="453" r:id="rId50"/>
    <p:sldId id="455" r:id="rId51"/>
    <p:sldId id="459" r:id="rId52"/>
    <p:sldId id="460" r:id="rId53"/>
    <p:sldId id="451" r:id="rId54"/>
    <p:sldId id="465" r:id="rId55"/>
    <p:sldId id="467" r:id="rId56"/>
    <p:sldId id="469" r:id="rId57"/>
    <p:sldId id="463" r:id="rId58"/>
    <p:sldId id="473" r:id="rId59"/>
    <p:sldId id="472" r:id="rId60"/>
    <p:sldId id="476" r:id="rId61"/>
    <p:sldId id="477" r:id="rId62"/>
    <p:sldId id="481" r:id="rId63"/>
    <p:sldId id="482" r:id="rId64"/>
    <p:sldId id="483" r:id="rId65"/>
    <p:sldId id="489" r:id="rId66"/>
    <p:sldId id="475" r:id="rId67"/>
    <p:sldId id="491" r:id="rId68"/>
    <p:sldId id="493" r:id="rId69"/>
    <p:sldId id="495" r:id="rId70"/>
    <p:sldId id="499" r:id="rId71"/>
    <p:sldId id="500" r:id="rId72"/>
    <p:sldId id="497" r:id="rId73"/>
    <p:sldId id="503" r:id="rId74"/>
    <p:sldId id="506" r:id="rId75"/>
    <p:sldId id="508" r:id="rId76"/>
    <p:sldId id="509" r:id="rId77"/>
    <p:sldId id="470" r:id="rId78"/>
    <p:sldId id="511" r:id="rId79"/>
    <p:sldId id="512" r:id="rId80"/>
    <p:sldId id="462" r:id="rId81"/>
    <p:sldId id="513" r:id="rId82"/>
    <p:sldId id="514" r:id="rId83"/>
    <p:sldId id="372" r:id="rId84"/>
    <p:sldId id="311" r:id="rId85"/>
    <p:sldId id="298" r:id="rId86"/>
  </p:sldIdLst>
  <p:sldSz cx="9144000" cy="6858000" type="screen4x3"/>
  <p:notesSz cx="7102475" cy="938847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007CA3"/>
    <a:srgbClr val="DADA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00" autoAdjust="0"/>
    <p:restoredTop sz="72636" autoAdjust="0"/>
  </p:normalViewPr>
  <p:slideViewPr>
    <p:cSldViewPr snapToGrid="0" snapToObjects="1">
      <p:cViewPr varScale="1">
        <p:scale>
          <a:sx n="82" d="100"/>
          <a:sy n="82" d="100"/>
        </p:scale>
        <p:origin x="2013" y="39"/>
      </p:cViewPr>
      <p:guideLst>
        <p:guide orient="horz" pos="2160"/>
        <p:guide pos="2880"/>
      </p:guideLst>
    </p:cSldViewPr>
  </p:slideViewPr>
  <p:outlineViewPr>
    <p:cViewPr>
      <p:scale>
        <a:sx n="33" d="100"/>
        <a:sy n="33" d="100"/>
      </p:scale>
      <p:origin x="0" y="-71646"/>
    </p:cViewPr>
  </p:outlineViewPr>
  <p:notesTextViewPr>
    <p:cViewPr>
      <p:scale>
        <a:sx n="3" d="2"/>
        <a:sy n="3" d="2"/>
      </p:scale>
      <p:origin x="0" y="0"/>
    </p:cViewPr>
  </p:notesTextViewPr>
  <p:sorterViewPr>
    <p:cViewPr>
      <p:scale>
        <a:sx n="102" d="100"/>
        <a:sy n="102" d="100"/>
      </p:scale>
      <p:origin x="0" y="-24084"/>
    </p:cViewPr>
  </p:sorterViewPr>
  <p:notesViewPr>
    <p:cSldViewPr snapToGrid="0" snapToObjects="1">
      <p:cViewPr varScale="1">
        <p:scale>
          <a:sx n="55" d="100"/>
          <a:sy n="55" d="100"/>
        </p:scale>
        <p:origin x="2802" y="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commentAuthors" Target="commentAuthor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handoutMaster" Target="handoutMasters/handoutMaster1.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sz="quarter" idx="1"/>
          </p:nvPr>
        </p:nvSpPr>
        <p:spPr>
          <a:xfrm>
            <a:off x="4023092" y="0"/>
            <a:ext cx="3077739" cy="469424"/>
          </a:xfrm>
          <a:prstGeom prst="rect">
            <a:avLst/>
          </a:prstGeom>
        </p:spPr>
        <p:txBody>
          <a:bodyPr vert="horz" lIns="94229" tIns="47114" rIns="94229" bIns="47114" rtlCol="0"/>
          <a:lstStyle>
            <a:lvl1pPr algn="r">
              <a:defRPr sz="1200"/>
            </a:lvl1pPr>
          </a:lstStyle>
          <a:p>
            <a:fld id="{2885CB01-6679-D646-ACB3-8B04B786C15F}" type="datetimeFigureOut">
              <a:rPr lang="en-US" smtClean="0"/>
              <a:t>9/6/2023</a:t>
            </a:fld>
            <a:endParaRPr lang="en-US" dirty="0"/>
          </a:p>
        </p:txBody>
      </p:sp>
      <p:sp>
        <p:nvSpPr>
          <p:cNvPr id="4" name="Footer Placeholder 3"/>
          <p:cNvSpPr>
            <a:spLocks noGrp="1"/>
          </p:cNvSpPr>
          <p:nvPr>
            <p:ph type="ftr" sz="quarter" idx="2"/>
          </p:nvPr>
        </p:nvSpPr>
        <p:spPr>
          <a:xfrm>
            <a:off x="0" y="8917422"/>
            <a:ext cx="3077739" cy="469424"/>
          </a:xfrm>
          <a:prstGeom prst="rect">
            <a:avLst/>
          </a:prstGeom>
        </p:spPr>
        <p:txBody>
          <a:bodyPr vert="horz" lIns="94229" tIns="47114" rIns="94229" bIns="47114" rtlCol="0" anchor="b"/>
          <a:lstStyle>
            <a:lvl1pPr algn="l">
              <a:defRPr sz="1200"/>
            </a:lvl1pPr>
          </a:lstStyle>
          <a:p>
            <a:endParaRPr lang="en-US" dirty="0"/>
          </a:p>
        </p:txBody>
      </p:sp>
      <p:sp>
        <p:nvSpPr>
          <p:cNvPr id="5" name="Slide Number Placeholder 4"/>
          <p:cNvSpPr>
            <a:spLocks noGrp="1"/>
          </p:cNvSpPr>
          <p:nvPr>
            <p:ph type="sldNum" sz="quarter" idx="3"/>
          </p:nvPr>
        </p:nvSpPr>
        <p:spPr>
          <a:xfrm>
            <a:off x="4023092" y="8917422"/>
            <a:ext cx="3077739" cy="469424"/>
          </a:xfrm>
          <a:prstGeom prst="rect">
            <a:avLst/>
          </a:prstGeom>
        </p:spPr>
        <p:txBody>
          <a:bodyPr vert="horz" lIns="94229" tIns="47114" rIns="94229" bIns="47114"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png>
</file>

<file path=ppt/media/image15.png>
</file>

<file path=ppt/media/image16.jpg>
</file>

<file path=ppt/media/image17.jpg>
</file>

<file path=ppt/media/image18.tiff>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tiff>
</file>

<file path=ppt/media/image38.jpg>
</file>

<file path=ppt/media/image39.jpg>
</file>

<file path=ppt/media/image4.jp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49.jpg>
</file>

<file path=ppt/media/image5.jpg>
</file>

<file path=ppt/media/image50.jpg>
</file>

<file path=ppt/media/image51.jpg>
</file>

<file path=ppt/media/image52.jpg>
</file>

<file path=ppt/media/image53.jpg>
</file>

<file path=ppt/media/image54.jpg>
</file>

<file path=ppt/media/image55.jpg>
</file>

<file path=ppt/media/image56.jpg>
</file>

<file path=ppt/media/image57.png>
</file>

<file path=ppt/media/image58.sv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1" y="0"/>
            <a:ext cx="3077738" cy="46942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4023092" y="0"/>
            <a:ext cx="3077738" cy="469424"/>
          </a:xfrm>
          <a:prstGeom prst="rect">
            <a:avLst/>
          </a:prstGeom>
          <a:noFill/>
          <a:ln>
            <a:noFill/>
          </a:ln>
        </p:spPr>
        <p:txBody>
          <a:bodyPr lIns="94213" tIns="94213" rIns="94213" bIns="94213"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10248" y="4459526"/>
            <a:ext cx="5681979" cy="422481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1" y="8917422"/>
            <a:ext cx="3077738" cy="469424"/>
          </a:xfrm>
          <a:prstGeom prst="rect">
            <a:avLst/>
          </a:prstGeom>
          <a:noFill/>
          <a:ln>
            <a:noFill/>
          </a:ln>
        </p:spPr>
        <p:txBody>
          <a:bodyPr lIns="94213" tIns="94213" rIns="94213" bIns="94213"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4023092" y="8917422"/>
            <a:ext cx="3077738" cy="469424"/>
          </a:xfrm>
          <a:prstGeom prst="rect">
            <a:avLst/>
          </a:prstGeom>
          <a:noFill/>
          <a:ln>
            <a:noFill/>
          </a:ln>
        </p:spPr>
        <p:txBody>
          <a:bodyPr lIns="94213" tIns="47094" rIns="94213" bIns="47094" anchor="b" anchorCtr="0">
            <a:noAutofit/>
          </a:bodyPr>
          <a:lstStyle/>
          <a:p>
            <a:pPr algn="r">
              <a:buSzPct val="25000"/>
            </a:pPr>
            <a:fld id="{00000000-1234-1234-1234-123412341234}" type="slidenum">
              <a:rPr lang="en-US" sz="1200" smtClean="0">
                <a:solidFill>
                  <a:schemeClr val="dk1"/>
                </a:solidFill>
              </a:rPr>
              <a:pPr algn="r">
                <a:buSzPct val="25000"/>
              </a:pPr>
              <a:t>‹#›</a:t>
            </a:fld>
            <a:endParaRPr lang="en-US" sz="1200" dirty="0">
              <a:solidFill>
                <a:schemeClr val="dk1"/>
              </a:solidFil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a:solidFill>
                  <a:schemeClr val="dk1"/>
                </a:solidFill>
              </a:rPr>
              <a:pPr algn="r">
                <a:buSzPct val="25000"/>
              </a:pPr>
              <a:t>1</a:t>
            </a:fld>
            <a:endParaRPr lang="en-US" sz="1200" dirty="0">
              <a:solidFill>
                <a:schemeClr val="dk1"/>
              </a:solidFill>
            </a:endParaRPr>
          </a:p>
        </p:txBody>
      </p:sp>
    </p:spTree>
    <p:extLst>
      <p:ext uri="{BB962C8B-B14F-4D97-AF65-F5344CB8AC3E}">
        <p14:creationId xmlns:p14="http://schemas.microsoft.com/office/powerpoint/2010/main" val="2679431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10</a:t>
            </a:fld>
            <a:endParaRPr lang="en-US" sz="1200" dirty="0">
              <a:solidFill>
                <a:schemeClr val="dk1"/>
              </a:solidFill>
            </a:endParaRPr>
          </a:p>
        </p:txBody>
      </p:sp>
    </p:spTree>
    <p:extLst>
      <p:ext uri="{BB962C8B-B14F-4D97-AF65-F5344CB8AC3E}">
        <p14:creationId xmlns:p14="http://schemas.microsoft.com/office/powerpoint/2010/main" val="254626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11</a:t>
            </a:fld>
            <a:endParaRPr lang="en-US" sz="1200" dirty="0">
              <a:solidFill>
                <a:schemeClr val="dk1"/>
              </a:solidFill>
            </a:endParaRPr>
          </a:p>
        </p:txBody>
      </p:sp>
    </p:spTree>
    <p:extLst>
      <p:ext uri="{BB962C8B-B14F-4D97-AF65-F5344CB8AC3E}">
        <p14:creationId xmlns:p14="http://schemas.microsoft.com/office/powerpoint/2010/main" val="3506315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12</a:t>
            </a:fld>
            <a:endParaRPr lang="en-US" sz="1200" dirty="0">
              <a:solidFill>
                <a:schemeClr val="dk1"/>
              </a:solidFill>
            </a:endParaRPr>
          </a:p>
        </p:txBody>
      </p:sp>
    </p:spTree>
    <p:extLst>
      <p:ext uri="{BB962C8B-B14F-4D97-AF65-F5344CB8AC3E}">
        <p14:creationId xmlns:p14="http://schemas.microsoft.com/office/powerpoint/2010/main" val="4151329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13</a:t>
            </a:fld>
            <a:endParaRPr lang="en-US" sz="1200" dirty="0">
              <a:solidFill>
                <a:schemeClr val="dk1"/>
              </a:solidFill>
            </a:endParaRPr>
          </a:p>
        </p:txBody>
      </p:sp>
    </p:spTree>
    <p:extLst>
      <p:ext uri="{BB962C8B-B14F-4D97-AF65-F5344CB8AC3E}">
        <p14:creationId xmlns:p14="http://schemas.microsoft.com/office/powerpoint/2010/main" val="2558885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14</a:t>
            </a:fld>
            <a:endParaRPr lang="en-US" sz="1200" dirty="0">
              <a:solidFill>
                <a:schemeClr val="dk1"/>
              </a:solidFill>
            </a:endParaRPr>
          </a:p>
        </p:txBody>
      </p:sp>
    </p:spTree>
    <p:extLst>
      <p:ext uri="{BB962C8B-B14F-4D97-AF65-F5344CB8AC3E}">
        <p14:creationId xmlns:p14="http://schemas.microsoft.com/office/powerpoint/2010/main" val="15276182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15</a:t>
            </a:fld>
            <a:endParaRPr lang="en-US" sz="1200" dirty="0">
              <a:solidFill>
                <a:schemeClr val="dk1"/>
              </a:solidFill>
            </a:endParaRPr>
          </a:p>
        </p:txBody>
      </p:sp>
    </p:spTree>
    <p:extLst>
      <p:ext uri="{BB962C8B-B14F-4D97-AF65-F5344CB8AC3E}">
        <p14:creationId xmlns:p14="http://schemas.microsoft.com/office/powerpoint/2010/main" val="497910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16</a:t>
            </a:fld>
            <a:endParaRPr lang="en-US" sz="1200" dirty="0">
              <a:solidFill>
                <a:schemeClr val="dk1"/>
              </a:solidFill>
            </a:endParaRPr>
          </a:p>
        </p:txBody>
      </p:sp>
    </p:spTree>
    <p:extLst>
      <p:ext uri="{BB962C8B-B14F-4D97-AF65-F5344CB8AC3E}">
        <p14:creationId xmlns:p14="http://schemas.microsoft.com/office/powerpoint/2010/main" val="12645215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17</a:t>
            </a:fld>
            <a:endParaRPr lang="en-US" sz="1200" dirty="0">
              <a:solidFill>
                <a:schemeClr val="dk1"/>
              </a:solidFill>
            </a:endParaRPr>
          </a:p>
        </p:txBody>
      </p:sp>
    </p:spTree>
    <p:extLst>
      <p:ext uri="{BB962C8B-B14F-4D97-AF65-F5344CB8AC3E}">
        <p14:creationId xmlns:p14="http://schemas.microsoft.com/office/powerpoint/2010/main" val="14187363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18</a:t>
            </a:fld>
            <a:endParaRPr lang="en-US" sz="1200" dirty="0">
              <a:solidFill>
                <a:schemeClr val="dk1"/>
              </a:solidFill>
            </a:endParaRPr>
          </a:p>
        </p:txBody>
      </p:sp>
    </p:spTree>
    <p:extLst>
      <p:ext uri="{BB962C8B-B14F-4D97-AF65-F5344CB8AC3E}">
        <p14:creationId xmlns:p14="http://schemas.microsoft.com/office/powerpoint/2010/main" val="4342663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19</a:t>
            </a:fld>
            <a:endParaRPr lang="en-US" sz="1200" dirty="0">
              <a:solidFill>
                <a:schemeClr val="dk1"/>
              </a:solidFill>
            </a:endParaRPr>
          </a:p>
        </p:txBody>
      </p:sp>
    </p:spTree>
    <p:extLst>
      <p:ext uri="{BB962C8B-B14F-4D97-AF65-F5344CB8AC3E}">
        <p14:creationId xmlns:p14="http://schemas.microsoft.com/office/powerpoint/2010/main" val="1294727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a:t>
            </a:fld>
            <a:endParaRPr lang="en-US" sz="1200" dirty="0">
              <a:solidFill>
                <a:schemeClr val="dk1"/>
              </a:solidFill>
            </a:endParaRPr>
          </a:p>
        </p:txBody>
      </p:sp>
    </p:spTree>
    <p:extLst>
      <p:ext uri="{BB962C8B-B14F-4D97-AF65-F5344CB8AC3E}">
        <p14:creationId xmlns:p14="http://schemas.microsoft.com/office/powerpoint/2010/main" val="36307985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20</a:t>
            </a:fld>
            <a:endParaRPr lang="en-US" sz="1200" dirty="0">
              <a:solidFill>
                <a:schemeClr val="dk1"/>
              </a:solidFill>
            </a:endParaRPr>
          </a:p>
        </p:txBody>
      </p:sp>
    </p:spTree>
    <p:extLst>
      <p:ext uri="{BB962C8B-B14F-4D97-AF65-F5344CB8AC3E}">
        <p14:creationId xmlns:p14="http://schemas.microsoft.com/office/powerpoint/2010/main" val="31552053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21</a:t>
            </a:fld>
            <a:endParaRPr lang="en-US" sz="1200" dirty="0">
              <a:solidFill>
                <a:schemeClr val="dk1"/>
              </a:solidFill>
            </a:endParaRPr>
          </a:p>
        </p:txBody>
      </p:sp>
    </p:spTree>
    <p:extLst>
      <p:ext uri="{BB962C8B-B14F-4D97-AF65-F5344CB8AC3E}">
        <p14:creationId xmlns:p14="http://schemas.microsoft.com/office/powerpoint/2010/main" val="16773746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22</a:t>
            </a:fld>
            <a:endParaRPr lang="en-US" sz="1200" dirty="0">
              <a:solidFill>
                <a:schemeClr val="dk1"/>
              </a:solidFill>
            </a:endParaRPr>
          </a:p>
        </p:txBody>
      </p:sp>
    </p:spTree>
    <p:extLst>
      <p:ext uri="{BB962C8B-B14F-4D97-AF65-F5344CB8AC3E}">
        <p14:creationId xmlns:p14="http://schemas.microsoft.com/office/powerpoint/2010/main" val="15824414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23</a:t>
            </a:fld>
            <a:endParaRPr lang="en-US" sz="1200" dirty="0">
              <a:solidFill>
                <a:schemeClr val="dk1"/>
              </a:solidFill>
            </a:endParaRPr>
          </a:p>
        </p:txBody>
      </p:sp>
    </p:spTree>
    <p:extLst>
      <p:ext uri="{BB962C8B-B14F-4D97-AF65-F5344CB8AC3E}">
        <p14:creationId xmlns:p14="http://schemas.microsoft.com/office/powerpoint/2010/main" val="9803314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24</a:t>
            </a:fld>
            <a:endParaRPr lang="en-US" sz="1200" dirty="0">
              <a:solidFill>
                <a:schemeClr val="dk1"/>
              </a:solidFill>
            </a:endParaRPr>
          </a:p>
        </p:txBody>
      </p:sp>
    </p:spTree>
    <p:extLst>
      <p:ext uri="{BB962C8B-B14F-4D97-AF65-F5344CB8AC3E}">
        <p14:creationId xmlns:p14="http://schemas.microsoft.com/office/powerpoint/2010/main" val="11651390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25</a:t>
            </a:fld>
            <a:endParaRPr lang="en-US" sz="1200" dirty="0">
              <a:solidFill>
                <a:schemeClr val="dk1"/>
              </a:solidFill>
            </a:endParaRPr>
          </a:p>
        </p:txBody>
      </p:sp>
    </p:spTree>
    <p:extLst>
      <p:ext uri="{BB962C8B-B14F-4D97-AF65-F5344CB8AC3E}">
        <p14:creationId xmlns:p14="http://schemas.microsoft.com/office/powerpoint/2010/main" val="29642409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26</a:t>
            </a:fld>
            <a:endParaRPr lang="en-US" sz="1200" dirty="0">
              <a:solidFill>
                <a:schemeClr val="dk1"/>
              </a:solidFill>
            </a:endParaRPr>
          </a:p>
        </p:txBody>
      </p:sp>
    </p:spTree>
    <p:extLst>
      <p:ext uri="{BB962C8B-B14F-4D97-AF65-F5344CB8AC3E}">
        <p14:creationId xmlns:p14="http://schemas.microsoft.com/office/powerpoint/2010/main" val="2299641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27</a:t>
            </a:fld>
            <a:endParaRPr lang="en-US" sz="1200" dirty="0">
              <a:solidFill>
                <a:schemeClr val="dk1"/>
              </a:solidFill>
            </a:endParaRPr>
          </a:p>
        </p:txBody>
      </p:sp>
    </p:spTree>
    <p:extLst>
      <p:ext uri="{BB962C8B-B14F-4D97-AF65-F5344CB8AC3E}">
        <p14:creationId xmlns:p14="http://schemas.microsoft.com/office/powerpoint/2010/main" val="42504037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28</a:t>
            </a:fld>
            <a:endParaRPr lang="en-US" sz="1200" dirty="0">
              <a:solidFill>
                <a:schemeClr val="dk1"/>
              </a:solidFill>
            </a:endParaRPr>
          </a:p>
        </p:txBody>
      </p:sp>
    </p:spTree>
    <p:extLst>
      <p:ext uri="{BB962C8B-B14F-4D97-AF65-F5344CB8AC3E}">
        <p14:creationId xmlns:p14="http://schemas.microsoft.com/office/powerpoint/2010/main" val="24104049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29</a:t>
            </a:fld>
            <a:endParaRPr lang="en-US" sz="1200" dirty="0">
              <a:solidFill>
                <a:schemeClr val="dk1"/>
              </a:solidFill>
            </a:endParaRPr>
          </a:p>
        </p:txBody>
      </p:sp>
    </p:spTree>
    <p:extLst>
      <p:ext uri="{BB962C8B-B14F-4D97-AF65-F5344CB8AC3E}">
        <p14:creationId xmlns:p14="http://schemas.microsoft.com/office/powerpoint/2010/main" val="275555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a:t>
            </a:fld>
            <a:endParaRPr lang="en-US" sz="1200" dirty="0">
              <a:solidFill>
                <a:schemeClr val="dk1"/>
              </a:solidFill>
            </a:endParaRPr>
          </a:p>
        </p:txBody>
      </p:sp>
    </p:spTree>
    <p:extLst>
      <p:ext uri="{BB962C8B-B14F-4D97-AF65-F5344CB8AC3E}">
        <p14:creationId xmlns:p14="http://schemas.microsoft.com/office/powerpoint/2010/main" val="27056738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30</a:t>
            </a:fld>
            <a:endParaRPr lang="en-US" sz="1200" dirty="0">
              <a:solidFill>
                <a:schemeClr val="dk1"/>
              </a:solidFill>
            </a:endParaRPr>
          </a:p>
        </p:txBody>
      </p:sp>
    </p:spTree>
    <p:extLst>
      <p:ext uri="{BB962C8B-B14F-4D97-AF65-F5344CB8AC3E}">
        <p14:creationId xmlns:p14="http://schemas.microsoft.com/office/powerpoint/2010/main" val="401619805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31</a:t>
            </a:fld>
            <a:endParaRPr lang="en-US" sz="1200" dirty="0">
              <a:solidFill>
                <a:schemeClr val="dk1"/>
              </a:solidFill>
            </a:endParaRPr>
          </a:p>
        </p:txBody>
      </p:sp>
    </p:spTree>
    <p:extLst>
      <p:ext uri="{BB962C8B-B14F-4D97-AF65-F5344CB8AC3E}">
        <p14:creationId xmlns:p14="http://schemas.microsoft.com/office/powerpoint/2010/main" val="12329189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32</a:t>
            </a:fld>
            <a:endParaRPr lang="en-US" sz="1200" dirty="0">
              <a:solidFill>
                <a:schemeClr val="dk1"/>
              </a:solidFill>
            </a:endParaRPr>
          </a:p>
        </p:txBody>
      </p:sp>
    </p:spTree>
    <p:extLst>
      <p:ext uri="{BB962C8B-B14F-4D97-AF65-F5344CB8AC3E}">
        <p14:creationId xmlns:p14="http://schemas.microsoft.com/office/powerpoint/2010/main" val="38349545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33</a:t>
            </a:fld>
            <a:endParaRPr lang="en-US" sz="1200" dirty="0">
              <a:solidFill>
                <a:schemeClr val="dk1"/>
              </a:solidFill>
            </a:endParaRPr>
          </a:p>
        </p:txBody>
      </p:sp>
    </p:spTree>
    <p:extLst>
      <p:ext uri="{BB962C8B-B14F-4D97-AF65-F5344CB8AC3E}">
        <p14:creationId xmlns:p14="http://schemas.microsoft.com/office/powerpoint/2010/main" val="705597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34</a:t>
            </a:fld>
            <a:endParaRPr lang="en-US" sz="1200" dirty="0">
              <a:solidFill>
                <a:schemeClr val="dk1"/>
              </a:solidFill>
            </a:endParaRPr>
          </a:p>
        </p:txBody>
      </p:sp>
    </p:spTree>
    <p:extLst>
      <p:ext uri="{BB962C8B-B14F-4D97-AF65-F5344CB8AC3E}">
        <p14:creationId xmlns:p14="http://schemas.microsoft.com/office/powerpoint/2010/main" val="9267153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35</a:t>
            </a:fld>
            <a:endParaRPr lang="en-US" sz="1200" dirty="0">
              <a:solidFill>
                <a:schemeClr val="dk1"/>
              </a:solidFill>
            </a:endParaRPr>
          </a:p>
        </p:txBody>
      </p:sp>
    </p:spTree>
    <p:extLst>
      <p:ext uri="{BB962C8B-B14F-4D97-AF65-F5344CB8AC3E}">
        <p14:creationId xmlns:p14="http://schemas.microsoft.com/office/powerpoint/2010/main" val="12941073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36</a:t>
            </a:fld>
            <a:endParaRPr lang="en-US" sz="1200" dirty="0">
              <a:solidFill>
                <a:schemeClr val="dk1"/>
              </a:solidFill>
            </a:endParaRPr>
          </a:p>
        </p:txBody>
      </p:sp>
    </p:spTree>
    <p:extLst>
      <p:ext uri="{BB962C8B-B14F-4D97-AF65-F5344CB8AC3E}">
        <p14:creationId xmlns:p14="http://schemas.microsoft.com/office/powerpoint/2010/main" val="21523159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37</a:t>
            </a:fld>
            <a:endParaRPr lang="en-US" sz="1200" dirty="0">
              <a:solidFill>
                <a:schemeClr val="dk1"/>
              </a:solidFill>
            </a:endParaRPr>
          </a:p>
        </p:txBody>
      </p:sp>
    </p:spTree>
    <p:extLst>
      <p:ext uri="{BB962C8B-B14F-4D97-AF65-F5344CB8AC3E}">
        <p14:creationId xmlns:p14="http://schemas.microsoft.com/office/powerpoint/2010/main" val="41867443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38</a:t>
            </a:fld>
            <a:endParaRPr lang="en-US" sz="1200" dirty="0">
              <a:solidFill>
                <a:schemeClr val="dk1"/>
              </a:solidFill>
            </a:endParaRPr>
          </a:p>
        </p:txBody>
      </p:sp>
    </p:spTree>
    <p:extLst>
      <p:ext uri="{BB962C8B-B14F-4D97-AF65-F5344CB8AC3E}">
        <p14:creationId xmlns:p14="http://schemas.microsoft.com/office/powerpoint/2010/main" val="15579428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39</a:t>
            </a:fld>
            <a:endParaRPr lang="en-US" sz="1200" dirty="0">
              <a:solidFill>
                <a:schemeClr val="dk1"/>
              </a:solidFill>
            </a:endParaRPr>
          </a:p>
        </p:txBody>
      </p:sp>
    </p:spTree>
    <p:extLst>
      <p:ext uri="{BB962C8B-B14F-4D97-AF65-F5344CB8AC3E}">
        <p14:creationId xmlns:p14="http://schemas.microsoft.com/office/powerpoint/2010/main" val="40913777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a:t>
            </a:fld>
            <a:endParaRPr lang="en-US" sz="1200" dirty="0">
              <a:solidFill>
                <a:schemeClr val="dk1"/>
              </a:solidFill>
            </a:endParaRPr>
          </a:p>
        </p:txBody>
      </p:sp>
    </p:spTree>
    <p:extLst>
      <p:ext uri="{BB962C8B-B14F-4D97-AF65-F5344CB8AC3E}">
        <p14:creationId xmlns:p14="http://schemas.microsoft.com/office/powerpoint/2010/main" val="232456827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40</a:t>
            </a:fld>
            <a:endParaRPr lang="en-US" sz="1200" dirty="0">
              <a:solidFill>
                <a:schemeClr val="dk1"/>
              </a:solidFill>
            </a:endParaRPr>
          </a:p>
        </p:txBody>
      </p:sp>
    </p:spTree>
    <p:extLst>
      <p:ext uri="{BB962C8B-B14F-4D97-AF65-F5344CB8AC3E}">
        <p14:creationId xmlns:p14="http://schemas.microsoft.com/office/powerpoint/2010/main" val="324069850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41</a:t>
            </a:fld>
            <a:endParaRPr lang="en-US" sz="1200" dirty="0">
              <a:solidFill>
                <a:schemeClr val="dk1"/>
              </a:solidFill>
            </a:endParaRPr>
          </a:p>
        </p:txBody>
      </p:sp>
    </p:spTree>
    <p:extLst>
      <p:ext uri="{BB962C8B-B14F-4D97-AF65-F5344CB8AC3E}">
        <p14:creationId xmlns:p14="http://schemas.microsoft.com/office/powerpoint/2010/main" val="24758704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42</a:t>
            </a:fld>
            <a:endParaRPr lang="en-US" sz="1200" dirty="0">
              <a:solidFill>
                <a:schemeClr val="dk1"/>
              </a:solidFill>
            </a:endParaRPr>
          </a:p>
        </p:txBody>
      </p:sp>
    </p:spTree>
    <p:extLst>
      <p:ext uri="{BB962C8B-B14F-4D97-AF65-F5344CB8AC3E}">
        <p14:creationId xmlns:p14="http://schemas.microsoft.com/office/powerpoint/2010/main" val="388257760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43</a:t>
            </a:fld>
            <a:endParaRPr lang="en-US" sz="1200" dirty="0">
              <a:solidFill>
                <a:schemeClr val="dk1"/>
              </a:solidFill>
            </a:endParaRPr>
          </a:p>
        </p:txBody>
      </p:sp>
    </p:spTree>
    <p:extLst>
      <p:ext uri="{BB962C8B-B14F-4D97-AF65-F5344CB8AC3E}">
        <p14:creationId xmlns:p14="http://schemas.microsoft.com/office/powerpoint/2010/main" val="28346572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44</a:t>
            </a:fld>
            <a:endParaRPr lang="en-US" sz="1200" dirty="0">
              <a:solidFill>
                <a:schemeClr val="dk1"/>
              </a:solidFill>
            </a:endParaRPr>
          </a:p>
        </p:txBody>
      </p:sp>
    </p:spTree>
    <p:extLst>
      <p:ext uri="{BB962C8B-B14F-4D97-AF65-F5344CB8AC3E}">
        <p14:creationId xmlns:p14="http://schemas.microsoft.com/office/powerpoint/2010/main" val="29285186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45</a:t>
            </a:fld>
            <a:endParaRPr lang="en-US" sz="1200" dirty="0">
              <a:solidFill>
                <a:schemeClr val="dk1"/>
              </a:solidFill>
            </a:endParaRPr>
          </a:p>
        </p:txBody>
      </p:sp>
    </p:spTree>
    <p:extLst>
      <p:ext uri="{BB962C8B-B14F-4D97-AF65-F5344CB8AC3E}">
        <p14:creationId xmlns:p14="http://schemas.microsoft.com/office/powerpoint/2010/main" val="190599151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46</a:t>
            </a:fld>
            <a:endParaRPr lang="en-US" sz="1200" dirty="0">
              <a:solidFill>
                <a:schemeClr val="dk1"/>
              </a:solidFill>
            </a:endParaRPr>
          </a:p>
        </p:txBody>
      </p:sp>
    </p:spTree>
    <p:extLst>
      <p:ext uri="{BB962C8B-B14F-4D97-AF65-F5344CB8AC3E}">
        <p14:creationId xmlns:p14="http://schemas.microsoft.com/office/powerpoint/2010/main" val="41065078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710248" y="4459526"/>
            <a:ext cx="5681980" cy="4224814"/>
          </a:xfrm>
          <a:prstGeom prst="rect">
            <a:avLst/>
          </a:prstGeom>
        </p:spPr>
        <p:txBody>
          <a:bodyPr lIns="94213" tIns="94213" rIns="94213" bIns="94213" anchor="t" anchorCtr="0">
            <a:noAutofit/>
          </a:bodyPr>
          <a:lstStyle/>
          <a:p>
            <a:endParaRPr dirty="0"/>
          </a:p>
        </p:txBody>
      </p:sp>
      <p:sp>
        <p:nvSpPr>
          <p:cNvPr id="383" name="Shape 383"/>
          <p:cNvSpPr txBox="1">
            <a:spLocks noGrp="1"/>
          </p:cNvSpPr>
          <p:nvPr>
            <p:ph type="sldNum" idx="12"/>
          </p:nvPr>
        </p:nvSpPr>
        <p:spPr>
          <a:xfrm>
            <a:off x="4023091" y="8917422"/>
            <a:ext cx="3077739" cy="469424"/>
          </a:xfrm>
          <a:prstGeom prst="rect">
            <a:avLst/>
          </a:prstGeom>
        </p:spPr>
        <p:txBody>
          <a:bodyPr lIns="94213" tIns="47094" rIns="94213" bIns="47094" anchor="b" anchorCtr="0">
            <a:noAutofit/>
          </a:bodyPr>
          <a:lstStyle/>
          <a:p>
            <a:pPr>
              <a:buClr>
                <a:srgbClr val="000000"/>
              </a:buClr>
              <a:buSzPct val="25000"/>
            </a:pPr>
            <a:fld id="{00000000-1234-1234-1234-123412341234}" type="slidenum">
              <a:rPr lang="en-US"/>
              <a:pPr>
                <a:buClr>
                  <a:srgbClr val="000000"/>
                </a:buClr>
                <a:buSzPct val="25000"/>
              </a:pPr>
              <a:t>85</a:t>
            </a:fld>
            <a:endParaRPr lang="en-US" dirty="0"/>
          </a:p>
        </p:txBody>
      </p:sp>
    </p:spTree>
    <p:extLst>
      <p:ext uri="{BB962C8B-B14F-4D97-AF65-F5344CB8AC3E}">
        <p14:creationId xmlns:p14="http://schemas.microsoft.com/office/powerpoint/2010/main" val="22363505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a:t>
            </a:fld>
            <a:endParaRPr lang="en-US" sz="1200" dirty="0">
              <a:solidFill>
                <a:schemeClr val="dk1"/>
              </a:solidFill>
            </a:endParaRPr>
          </a:p>
        </p:txBody>
      </p:sp>
    </p:spTree>
    <p:extLst>
      <p:ext uri="{BB962C8B-B14F-4D97-AF65-F5344CB8AC3E}">
        <p14:creationId xmlns:p14="http://schemas.microsoft.com/office/powerpoint/2010/main" val="4230432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a:t>
            </a:fld>
            <a:endParaRPr lang="en-US" sz="1200" dirty="0">
              <a:solidFill>
                <a:schemeClr val="dk1"/>
              </a:solidFill>
            </a:endParaRPr>
          </a:p>
        </p:txBody>
      </p:sp>
    </p:spTree>
    <p:extLst>
      <p:ext uri="{BB962C8B-B14F-4D97-AF65-F5344CB8AC3E}">
        <p14:creationId xmlns:p14="http://schemas.microsoft.com/office/powerpoint/2010/main" val="230379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7</a:t>
            </a:fld>
            <a:endParaRPr lang="en-US" sz="1200" dirty="0">
              <a:solidFill>
                <a:schemeClr val="dk1"/>
              </a:solidFill>
            </a:endParaRPr>
          </a:p>
        </p:txBody>
      </p:sp>
    </p:spTree>
    <p:extLst>
      <p:ext uri="{BB962C8B-B14F-4D97-AF65-F5344CB8AC3E}">
        <p14:creationId xmlns:p14="http://schemas.microsoft.com/office/powerpoint/2010/main" val="3709622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8</a:t>
            </a:fld>
            <a:endParaRPr lang="en-US" sz="1200" dirty="0">
              <a:solidFill>
                <a:schemeClr val="dk1"/>
              </a:solidFill>
            </a:endParaRPr>
          </a:p>
        </p:txBody>
      </p:sp>
    </p:spTree>
    <p:extLst>
      <p:ext uri="{BB962C8B-B14F-4D97-AF65-F5344CB8AC3E}">
        <p14:creationId xmlns:p14="http://schemas.microsoft.com/office/powerpoint/2010/main" val="2797412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9</a:t>
            </a:fld>
            <a:endParaRPr lang="en-US" sz="1200" dirty="0">
              <a:solidFill>
                <a:schemeClr val="dk1"/>
              </a:solidFill>
            </a:endParaRPr>
          </a:p>
        </p:txBody>
      </p:sp>
    </p:spTree>
    <p:extLst>
      <p:ext uri="{BB962C8B-B14F-4D97-AF65-F5344CB8AC3E}">
        <p14:creationId xmlns:p14="http://schemas.microsoft.com/office/powerpoint/2010/main" val="230751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0" cap="none" spc="0" normalizeH="0" baseline="0" noProof="0" dirty="0">
              <a:ln>
                <a:noFill/>
              </a:ln>
              <a:solidFill>
                <a:srgbClr val="000000"/>
              </a:solidFill>
              <a:effectLst/>
              <a:uLnTx/>
              <a:uFillTx/>
              <a:latin typeface="Arial"/>
              <a:cs typeface="Arial"/>
              <a:sym typeface="Arial"/>
            </a:endParaRPr>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361505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091D3-E16C-46AB-9A90-0F52CA812534}"/>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957388"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22325" y="2643044"/>
            <a:ext cx="1957388"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22325" y="3613151"/>
            <a:ext cx="1957388"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6729412" y="1681163"/>
            <a:ext cx="1957388"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6729413" y="2651910"/>
            <a:ext cx="1957387"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6729413" y="3613151"/>
            <a:ext cx="1957387" cy="627063"/>
          </a:xfrm>
        </p:spPr>
        <p:txBody>
          <a:bodyPr/>
          <a:lstStyle>
            <a:lvl1pPr marL="101600" indent="0">
              <a:buNone/>
              <a:defRPr/>
            </a:lvl1pPr>
          </a:lstStyle>
          <a:p>
            <a:pPr lvl="0"/>
            <a:r>
              <a:rPr lang="en-US" dirty="0"/>
              <a:t>Label 6</a:t>
            </a:r>
          </a:p>
        </p:txBody>
      </p:sp>
      <p:sp>
        <p:nvSpPr>
          <p:cNvPr id="5" name="Footer Placeholder 4">
            <a:extLst>
              <a:ext uri="{FF2B5EF4-FFF2-40B4-BE49-F238E27FC236}">
                <a16:creationId xmlns:a16="http://schemas.microsoft.com/office/drawing/2014/main" id="{237B7866-709E-4B26-BCD7-5CF284C134CA}"/>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202789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5" name="Footer Placeholder 4">
            <a:extLst>
              <a:ext uri="{FF2B5EF4-FFF2-40B4-BE49-F238E27FC236}">
                <a16:creationId xmlns:a16="http://schemas.microsoft.com/office/drawing/2014/main" id="{E2476705-5AD3-4E05-9DCF-CA01EBF96B12}"/>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648721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lang="en-US" dirty="0"/>
          </a:p>
          <a:p>
            <a:pPr lvl="1"/>
            <a:endParaRPr lang="en-US" dirty="0"/>
          </a:p>
          <a:p>
            <a:pPr lvl="2"/>
            <a:endParaRPr dirty="0"/>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14600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p>
            <a:pPr lvl="0"/>
            <a:r>
              <a:rPr lang="en-US" dirty="0"/>
              <a:t>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3" name="Picture Placeholder 2">
            <a:extLst>
              <a:ext uri="{FF2B5EF4-FFF2-40B4-BE49-F238E27FC236}">
                <a16:creationId xmlns:a16="http://schemas.microsoft.com/office/drawing/2014/main" id="{0321E090-1CF7-424F-AB1C-A74C4C5178D1}"/>
              </a:ext>
            </a:extLst>
          </p:cNvPr>
          <p:cNvSpPr>
            <a:spLocks noGrp="1"/>
          </p:cNvSpPr>
          <p:nvPr>
            <p:ph type="pic" sz="quarter" idx="13"/>
          </p:nvPr>
        </p:nvSpPr>
        <p:spPr>
          <a:xfrm>
            <a:off x="457200" y="1600200"/>
            <a:ext cx="4360863" cy="4565650"/>
          </a:xfrm>
        </p:spPr>
        <p:txBody>
          <a:bodyPr/>
          <a:lstStyle/>
          <a:p>
            <a:endParaRPr lang="en-US"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1885097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Figure + Captio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p:nvPr>
        </p:nvSpPr>
        <p:spPr>
          <a:xfrm>
            <a:off x="457200" y="1481138"/>
            <a:ext cx="4484688" cy="4408487"/>
          </a:xfrm>
        </p:spPr>
        <p:txBody>
          <a:bodyPr/>
          <a:lstStyle/>
          <a:p>
            <a:pPr lvl="0"/>
            <a:r>
              <a:rPr lang="en-US" dirty="0"/>
              <a:t>Edit Master text styles</a:t>
            </a:r>
          </a:p>
        </p:txBody>
      </p:sp>
      <p:sp>
        <p:nvSpPr>
          <p:cNvPr id="9" name="Picture Placeholder 8">
            <a:extLst>
              <a:ext uri="{FF2B5EF4-FFF2-40B4-BE49-F238E27FC236}">
                <a16:creationId xmlns:a16="http://schemas.microsoft.com/office/drawing/2014/main" id="{F95A3C12-C176-4C2E-9820-6A6035C43AF5}"/>
              </a:ext>
            </a:extLst>
          </p:cNvPr>
          <p:cNvSpPr>
            <a:spLocks noGrp="1"/>
          </p:cNvSpPr>
          <p:nvPr>
            <p:ph type="pic" sz="quarter" idx="14"/>
          </p:nvPr>
        </p:nvSpPr>
        <p:spPr>
          <a:xfrm>
            <a:off x="5192713" y="1481138"/>
            <a:ext cx="3592512" cy="3754437"/>
          </a:xfrm>
        </p:spPr>
        <p:txBody>
          <a:bodyPr/>
          <a:lstStyle/>
          <a:p>
            <a:endParaRPr lang="en-US" dirty="0"/>
          </a:p>
        </p:txBody>
      </p:sp>
      <p:sp>
        <p:nvSpPr>
          <p:cNvPr id="11" name="Text Placeholder 10">
            <a:extLst>
              <a:ext uri="{FF2B5EF4-FFF2-40B4-BE49-F238E27FC236}">
                <a16:creationId xmlns:a16="http://schemas.microsoft.com/office/drawing/2014/main" id="{F059F1CC-D06F-4B10-B166-6D6F2C786A37}"/>
              </a:ext>
            </a:extLst>
          </p:cNvPr>
          <p:cNvSpPr>
            <a:spLocks noGrp="1"/>
          </p:cNvSpPr>
          <p:nvPr>
            <p:ph type="body" sz="quarter" idx="15" hasCustomPrompt="1"/>
          </p:nvPr>
        </p:nvSpPr>
        <p:spPr>
          <a:xfrm>
            <a:off x="5192713" y="5399088"/>
            <a:ext cx="3592512" cy="490537"/>
          </a:xfrm>
        </p:spPr>
        <p:txBody>
          <a:bodyPr/>
          <a:lstStyle>
            <a:lvl1pPr marL="101600" indent="0">
              <a:buNone/>
              <a:defRPr sz="1200"/>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5" name="Footer Placeholder 4">
            <a:extLst>
              <a:ext uri="{FF2B5EF4-FFF2-40B4-BE49-F238E27FC236}">
                <a16:creationId xmlns:a16="http://schemas.microsoft.com/office/drawing/2014/main" id="{A6FA6EBD-95B8-4957-AE05-FC01EF65059B}"/>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1660428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hasCustomPrompt="1"/>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63" name="Shape 63"/>
          <p:cNvSpPr txBox="1">
            <a:spLocks noGrp="1"/>
          </p:cNvSpPr>
          <p:nvPr>
            <p:ph type="body" idx="1" hasCustomPrompt="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r>
              <a:rPr lang="en-US" dirty="0"/>
              <a:t>Click to add Learning Objective(s)</a:t>
            </a:r>
            <a:endParaRPr dirty="0"/>
          </a:p>
        </p:txBody>
      </p:sp>
      <p:sp>
        <p:nvSpPr>
          <p:cNvPr id="64" name="Shape 64"/>
          <p:cNvSpPr txBox="1">
            <a:spLocks noGrp="1"/>
          </p:cNvSpPr>
          <p:nvPr>
            <p:ph type="body" idx="2"/>
          </p:nvPr>
        </p:nvSpPr>
        <p:spPr>
          <a:xfrm>
            <a:off x="457200" y="1358678"/>
            <a:ext cx="8229600" cy="4767485"/>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4">
            <a:alphaModFix/>
          </a:blip>
          <a:srcRect/>
          <a:stretch/>
        </p:blipFill>
        <p:spPr>
          <a:xfrm>
            <a:off x="443972" y="6429709"/>
            <a:ext cx="917999" cy="279914"/>
          </a:xfrm>
          <a:prstGeom prst="rect">
            <a:avLst/>
          </a:prstGeom>
          <a:noFill/>
          <a:ln>
            <a:noFill/>
          </a:ln>
        </p:spPr>
      </p:pic>
      <p:sp>
        <p:nvSpPr>
          <p:cNvPr id="16" name="Shape 1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2020, 2011, 2003 Pearson Education, Inc. All Rights Reserved</a:t>
            </a:r>
          </a:p>
        </p:txBody>
      </p:sp>
      <p:sp>
        <p:nvSpPr>
          <p:cNvPr id="2" name="Footer Placeholder 1">
            <a:extLst>
              <a:ext uri="{FF2B5EF4-FFF2-40B4-BE49-F238E27FC236}">
                <a16:creationId xmlns:a16="http://schemas.microsoft.com/office/drawing/2014/main" id="{7B8A108E-B0AF-4869-B5B8-3D3BB7BC725E}"/>
              </a:ext>
            </a:extLst>
          </p:cNvPr>
          <p:cNvSpPr>
            <a:spLocks noGrp="1"/>
          </p:cNvSpPr>
          <p:nvPr>
            <p:ph type="ftr" sz="quarter" idx="3"/>
          </p:nvPr>
        </p:nvSpPr>
        <p:spPr>
          <a:xfrm>
            <a:off x="457200" y="6028611"/>
            <a:ext cx="8229600" cy="200549"/>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Tree>
  </p:cSld>
  <p:clrMap bg1="lt1" tx1="dk1" bg2="dk2" tx2="lt2" accent1="accent1" accent2="accent2" accent3="accent3" accent4="accent4" accent5="accent5" accent6="accent6" hlink="hlink" folHlink="folHlink"/>
  <p:sldLayoutIdLst>
    <p:sldLayoutId id="2147483676" r:id="rId1"/>
    <p:sldLayoutId id="2147483675" r:id="rId2"/>
    <p:sldLayoutId id="2147483650" r:id="rId3"/>
    <p:sldLayoutId id="2147483651" r:id="rId4"/>
    <p:sldLayoutId id="2147483671" r:id="rId5"/>
    <p:sldLayoutId id="2147483673" r:id="rId6"/>
    <p:sldLayoutId id="2147483654" r:id="rId7"/>
    <p:sldLayoutId id="2147483655" r:id="rId8"/>
    <p:sldLayoutId id="2147483656" r:id="rId9"/>
    <p:sldLayoutId id="2147483670" r:id="rId10"/>
    <p:sldLayoutId id="2147483669" r:id="rId11"/>
    <p:sldLayoutId id="214748365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image" Target="../media/image37.tiff"/><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2" Type="http://schemas.openxmlformats.org/officeDocument/2006/relationships/image" Target="../media/image52.jpg"/><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3.jpg"/><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2" Type="http://schemas.openxmlformats.org/officeDocument/2006/relationships/image" Target="../media/image54.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58.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A87E256-A566-4CB4-B641-73EBACC55A95}"/>
              </a:ext>
            </a:extLst>
          </p:cNvPr>
          <p:cNvSpPr>
            <a:spLocks noGrp="1"/>
          </p:cNvSpPr>
          <p:nvPr>
            <p:ph type="body" idx="2"/>
          </p:nvPr>
        </p:nvSpPr>
        <p:spPr>
          <a:xfrm>
            <a:off x="5736336" y="1600200"/>
            <a:ext cx="3657600" cy="1600198"/>
          </a:xfrm>
        </p:spPr>
        <p:txBody>
          <a:bodyPr/>
          <a:lstStyle/>
          <a:p>
            <a:pPr>
              <a:buNone/>
            </a:pPr>
            <a:r>
              <a:rPr lang="en-US" sz="3200" dirty="0"/>
              <a:t>Chapter 2</a:t>
            </a:r>
            <a:endParaRPr lang="en-US" sz="2400" dirty="0"/>
          </a:p>
        </p:txBody>
      </p:sp>
      <p:sp>
        <p:nvSpPr>
          <p:cNvPr id="6" name="Text Placeholder 5">
            <a:extLst>
              <a:ext uri="{FF2B5EF4-FFF2-40B4-BE49-F238E27FC236}">
                <a16:creationId xmlns:a16="http://schemas.microsoft.com/office/drawing/2014/main" id="{D3C8E927-6A88-4110-B036-45D6D3C38241}"/>
              </a:ext>
            </a:extLst>
          </p:cNvPr>
          <p:cNvSpPr>
            <a:spLocks noGrp="1"/>
          </p:cNvSpPr>
          <p:nvPr>
            <p:ph type="body" idx="3"/>
          </p:nvPr>
        </p:nvSpPr>
        <p:spPr>
          <a:xfrm>
            <a:off x="5736336" y="3200400"/>
            <a:ext cx="3657600" cy="2925763"/>
          </a:xfrm>
        </p:spPr>
        <p:txBody>
          <a:bodyPr/>
          <a:lstStyle/>
          <a:p>
            <a:r>
              <a:rPr lang="en-US" sz="2000" dirty="0"/>
              <a:t>The Physical Layer</a:t>
            </a:r>
            <a:endParaRPr lang="en-US" dirty="0"/>
          </a:p>
        </p:txBody>
      </p:sp>
      <p:pic>
        <p:nvPicPr>
          <p:cNvPr id="14" name="Picture 13">
            <a:extLst>
              <a:ext uri="{FF2B5EF4-FFF2-40B4-BE49-F238E27FC236}">
                <a16:creationId xmlns:a16="http://schemas.microsoft.com/office/drawing/2014/main" id="{8E659FDE-F0E1-F041-9817-F29452F9D573}"/>
              </a:ext>
            </a:extLst>
          </p:cNvPr>
          <p:cNvPicPr>
            <a:picLocks noChangeAspect="1"/>
          </p:cNvPicPr>
          <p:nvPr/>
        </p:nvPicPr>
        <p:blipFill>
          <a:blip r:embed="rId3"/>
          <a:stretch>
            <a:fillRect/>
          </a:stretch>
        </p:blipFill>
        <p:spPr>
          <a:xfrm>
            <a:off x="0" y="210312"/>
            <a:ext cx="4578858" cy="6105144"/>
          </a:xfrm>
          <a:prstGeom prst="rect">
            <a:avLst/>
          </a:prstGeom>
        </p:spPr>
      </p:pic>
    </p:spTree>
    <p:extLst>
      <p:ext uri="{BB962C8B-B14F-4D97-AF65-F5344CB8AC3E}">
        <p14:creationId xmlns:p14="http://schemas.microsoft.com/office/powerpoint/2010/main" val="910404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(4 of 7)</a:t>
            </a:r>
          </a:p>
        </p:txBody>
      </p:sp>
      <p:sp>
        <p:nvSpPr>
          <p:cNvPr id="5" name="Text Placeholder 4"/>
          <p:cNvSpPr>
            <a:spLocks noGrp="1"/>
          </p:cNvSpPr>
          <p:nvPr>
            <p:ph type="body" idx="1"/>
          </p:nvPr>
        </p:nvSpPr>
        <p:spPr/>
        <p:txBody>
          <a:bodyPr/>
          <a:lstStyle/>
          <a:p>
            <a:r>
              <a:rPr lang="en-US" dirty="0"/>
              <a:t>Attenuation of light through fiber in the infrared region is measured in units of decibels (dB) per linear kilometer of fiber.</a:t>
            </a:r>
          </a:p>
        </p:txBody>
      </p:sp>
      <p:pic>
        <p:nvPicPr>
          <p:cNvPr id="7" name="Picture Placeholder 6" descr="For the kind of glass used in fibers, the attenuation&#10;is shown in Fig. 2-5 in units of decibels (dB) per linear kilometer of fibe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257790" y="1383864"/>
            <a:ext cx="6628419" cy="3578641"/>
          </a:xfrm>
        </p:spPr>
      </p:pic>
    </p:spTree>
    <p:extLst>
      <p:ext uri="{BB962C8B-B14F-4D97-AF65-F5344CB8AC3E}">
        <p14:creationId xmlns:p14="http://schemas.microsoft.com/office/powerpoint/2010/main" val="1744623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(5 of 7)</a:t>
            </a:r>
          </a:p>
        </p:txBody>
      </p:sp>
      <p:sp>
        <p:nvSpPr>
          <p:cNvPr id="5" name="Text Placeholder 4"/>
          <p:cNvSpPr>
            <a:spLocks noGrp="1"/>
          </p:cNvSpPr>
          <p:nvPr>
            <p:ph type="body" idx="1"/>
          </p:nvPr>
        </p:nvSpPr>
        <p:spPr/>
        <p:txBody>
          <a:bodyPr/>
          <a:lstStyle/>
          <a:p>
            <a:pPr algn="ctr"/>
            <a:r>
              <a:rPr lang="en-US" dirty="0"/>
              <a:t>Views of a fiber cable</a:t>
            </a:r>
          </a:p>
        </p:txBody>
      </p:sp>
      <p:pic>
        <p:nvPicPr>
          <p:cNvPr id="7" name="Picture Placeholder 6" descr="Figure 2-6. (a) Side view of a single fiber. (b) End view of a sheath with three fibers."/>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34997" y="2028277"/>
            <a:ext cx="7674005" cy="2339467"/>
          </a:xfrm>
        </p:spPr>
      </p:pic>
    </p:spTree>
    <p:extLst>
      <p:ext uri="{BB962C8B-B14F-4D97-AF65-F5344CB8AC3E}">
        <p14:creationId xmlns:p14="http://schemas.microsoft.com/office/powerpoint/2010/main" val="1664320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(6 of 7)</a:t>
            </a:r>
          </a:p>
        </p:txBody>
      </p:sp>
      <p:sp>
        <p:nvSpPr>
          <p:cNvPr id="5" name="Text Placeholder 4"/>
          <p:cNvSpPr>
            <a:spLocks noGrp="1"/>
          </p:cNvSpPr>
          <p:nvPr>
            <p:ph type="body" idx="1"/>
          </p:nvPr>
        </p:nvSpPr>
        <p:spPr/>
        <p:txBody>
          <a:bodyPr/>
          <a:lstStyle/>
          <a:p>
            <a:pPr algn="ctr"/>
            <a:r>
              <a:rPr lang="en-US" dirty="0"/>
              <a:t>A comparison of semiconductor diodes and LEDs as light sources.</a:t>
            </a:r>
          </a:p>
        </p:txBody>
      </p:sp>
      <p:pic>
        <p:nvPicPr>
          <p:cNvPr id="14" name="Picture 13">
            <a:extLst>
              <a:ext uri="{FF2B5EF4-FFF2-40B4-BE49-F238E27FC236}">
                <a16:creationId xmlns:a16="http://schemas.microsoft.com/office/drawing/2014/main" id="{5DBF263F-C898-AE40-96CD-3C1186B51B75}"/>
              </a:ext>
            </a:extLst>
          </p:cNvPr>
          <p:cNvPicPr>
            <a:picLocks noChangeAspect="1"/>
          </p:cNvPicPr>
          <p:nvPr/>
        </p:nvPicPr>
        <p:blipFill>
          <a:blip r:embed="rId3"/>
          <a:stretch>
            <a:fillRect/>
          </a:stretch>
        </p:blipFill>
        <p:spPr>
          <a:xfrm>
            <a:off x="0" y="2240866"/>
            <a:ext cx="9144000" cy="3319288"/>
          </a:xfrm>
          <a:prstGeom prst="rect">
            <a:avLst/>
          </a:prstGeom>
        </p:spPr>
      </p:pic>
    </p:spTree>
    <p:extLst>
      <p:ext uri="{BB962C8B-B14F-4D97-AF65-F5344CB8AC3E}">
        <p14:creationId xmlns:p14="http://schemas.microsoft.com/office/powerpoint/2010/main" val="1934145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(7 of 7)</a:t>
            </a:r>
          </a:p>
        </p:txBody>
      </p:sp>
      <p:sp>
        <p:nvSpPr>
          <p:cNvPr id="3" name="Text Placeholder 2"/>
          <p:cNvSpPr>
            <a:spLocks noGrp="1"/>
          </p:cNvSpPr>
          <p:nvPr>
            <p:ph type="body" idx="1"/>
          </p:nvPr>
        </p:nvSpPr>
        <p:spPr/>
        <p:txBody>
          <a:bodyPr/>
          <a:lstStyle/>
          <a:p>
            <a:r>
              <a:rPr lang="en-US" dirty="0"/>
              <a:t>Fiber advantages over copper</a:t>
            </a:r>
          </a:p>
          <a:p>
            <a:pPr lvl="1"/>
            <a:r>
              <a:rPr lang="en-US" dirty="0"/>
              <a:t>Handles higher bandwidth</a:t>
            </a:r>
          </a:p>
          <a:p>
            <a:pPr lvl="1"/>
            <a:r>
              <a:rPr lang="en-US" dirty="0"/>
              <a:t>Not affected by power surges, electromagnetic interference, power failures, corrosive chemicals</a:t>
            </a:r>
          </a:p>
          <a:p>
            <a:pPr lvl="1"/>
            <a:r>
              <a:rPr lang="en-US" dirty="0"/>
              <a:t>Thin and lightweight</a:t>
            </a:r>
          </a:p>
          <a:p>
            <a:pPr lvl="1"/>
            <a:r>
              <a:rPr lang="en-US" dirty="0"/>
              <a:t>Do not leak light</a:t>
            </a:r>
          </a:p>
          <a:p>
            <a:pPr lvl="1"/>
            <a:r>
              <a:rPr lang="en-US" dirty="0"/>
              <a:t>Difficult to tap</a:t>
            </a:r>
          </a:p>
          <a:p>
            <a:r>
              <a:rPr lang="en-US" dirty="0"/>
              <a:t>Fiber disadvantage</a:t>
            </a:r>
          </a:p>
          <a:p>
            <a:pPr lvl="1"/>
            <a:r>
              <a:rPr lang="en-US" dirty="0"/>
              <a:t>Less familiar technology that requires specific engineering skills </a:t>
            </a:r>
          </a:p>
          <a:p>
            <a:pPr lvl="1"/>
            <a:r>
              <a:rPr lang="en-US" dirty="0"/>
              <a:t>Fibers damaged easily by being bent too much</a:t>
            </a:r>
          </a:p>
        </p:txBody>
      </p:sp>
    </p:spTree>
    <p:extLst>
      <p:ext uri="{BB962C8B-B14F-4D97-AF65-F5344CB8AC3E}">
        <p14:creationId xmlns:p14="http://schemas.microsoft.com/office/powerpoint/2010/main" val="1798486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Wireless Transmission</a:t>
            </a:r>
            <a:endParaRPr lang="en-US" dirty="0"/>
          </a:p>
        </p:txBody>
      </p:sp>
      <p:sp>
        <p:nvSpPr>
          <p:cNvPr id="3" name="Text Placeholder 2"/>
          <p:cNvSpPr>
            <a:spLocks noGrp="1"/>
          </p:cNvSpPr>
          <p:nvPr>
            <p:ph type="body" idx="1"/>
          </p:nvPr>
        </p:nvSpPr>
        <p:spPr/>
        <p:txBody>
          <a:bodyPr/>
          <a:lstStyle/>
          <a:p>
            <a:r>
              <a:rPr lang="en-US" dirty="0"/>
              <a:t>The electromagnetic spectrum</a:t>
            </a:r>
          </a:p>
          <a:p>
            <a:pPr lvl="1"/>
            <a:r>
              <a:rPr lang="en-US" dirty="0"/>
              <a:t>Modulate wave amplitude, frequency, or phase</a:t>
            </a:r>
          </a:p>
          <a:p>
            <a:r>
              <a:rPr lang="en-US" dirty="0"/>
              <a:t>Frequency hopping spread spectrum</a:t>
            </a:r>
          </a:p>
          <a:p>
            <a:pPr lvl="1"/>
            <a:r>
              <a:rPr lang="en-US" dirty="0"/>
              <a:t>Transmitter hops from frequency to frequency hundreds of times per second</a:t>
            </a:r>
          </a:p>
          <a:p>
            <a:r>
              <a:rPr lang="en-US" dirty="0"/>
              <a:t>Direct sequence spread spectrum</a:t>
            </a:r>
          </a:p>
          <a:p>
            <a:pPr lvl="1"/>
            <a:r>
              <a:rPr lang="en-US" dirty="0"/>
              <a:t>Code sequence spreads data signal over wider frequency band</a:t>
            </a:r>
          </a:p>
          <a:p>
            <a:r>
              <a:rPr lang="en-US" dirty="0"/>
              <a:t>Ultra-wideband communication</a:t>
            </a:r>
          </a:p>
          <a:p>
            <a:pPr lvl="1"/>
            <a:r>
              <a:rPr lang="en-US" dirty="0"/>
              <a:t>Communication sends a series of low-energy rapid pulses, varying their carrier frequencies to communicate information</a:t>
            </a:r>
          </a:p>
        </p:txBody>
      </p:sp>
    </p:spTree>
    <p:extLst>
      <p:ext uri="{BB962C8B-B14F-4D97-AF65-F5344CB8AC3E}">
        <p14:creationId xmlns:p14="http://schemas.microsoft.com/office/powerpoint/2010/main" val="29836327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Electromagnetic Spectrum</a:t>
            </a:r>
          </a:p>
        </p:txBody>
      </p:sp>
      <p:sp>
        <p:nvSpPr>
          <p:cNvPr id="5" name="Text Placeholder 4"/>
          <p:cNvSpPr>
            <a:spLocks noGrp="1"/>
          </p:cNvSpPr>
          <p:nvPr>
            <p:ph type="body" idx="1"/>
          </p:nvPr>
        </p:nvSpPr>
        <p:spPr/>
        <p:txBody>
          <a:bodyPr/>
          <a:lstStyle/>
          <a:p>
            <a:pPr algn="ctr"/>
            <a:r>
              <a:rPr lang="en-US" dirty="0"/>
              <a:t>The electromagnetic spectrum and its uses for communication.</a:t>
            </a:r>
          </a:p>
        </p:txBody>
      </p:sp>
      <p:pic>
        <p:nvPicPr>
          <p:cNvPr id="7" name="Picture Placeholder 6" descr="Figure 2-8. The electromagnetic spectrum and its uses for communica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267691" y="1639776"/>
            <a:ext cx="6608618" cy="3654378"/>
          </a:xfrm>
        </p:spPr>
      </p:pic>
    </p:spTree>
    <p:extLst>
      <p:ext uri="{BB962C8B-B14F-4D97-AF65-F5344CB8AC3E}">
        <p14:creationId xmlns:p14="http://schemas.microsoft.com/office/powerpoint/2010/main" val="596178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Sequence Spread Spectrum</a:t>
            </a:r>
          </a:p>
        </p:txBody>
      </p:sp>
      <p:sp>
        <p:nvSpPr>
          <p:cNvPr id="5" name="Text Placeholder 4"/>
          <p:cNvSpPr>
            <a:spLocks noGrp="1"/>
          </p:cNvSpPr>
          <p:nvPr>
            <p:ph type="body" idx="1"/>
          </p:nvPr>
        </p:nvSpPr>
        <p:spPr/>
        <p:txBody>
          <a:bodyPr/>
          <a:lstStyle/>
          <a:p>
            <a:r>
              <a:rPr lang="en-US" dirty="0"/>
              <a:t>Direct sequence spread spectrum uses a code sequence to spread the data signal over a wider frequency band.</a:t>
            </a:r>
          </a:p>
        </p:txBody>
      </p:sp>
      <p:pic>
        <p:nvPicPr>
          <p:cNvPr id="7" name="Picture Placeholder 6" descr="Figure 2-9. Spread spectrum and ultra-wideband (UWB) communica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15721" y="2548066"/>
            <a:ext cx="7912557" cy="2289939"/>
          </a:xfrm>
        </p:spPr>
      </p:pic>
    </p:spTree>
    <p:extLst>
      <p:ext uri="{BB962C8B-B14F-4D97-AF65-F5344CB8AC3E}">
        <p14:creationId xmlns:p14="http://schemas.microsoft.com/office/powerpoint/2010/main" val="3754149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the Spectrum for Transmission</a:t>
            </a:r>
          </a:p>
        </p:txBody>
      </p:sp>
      <p:sp>
        <p:nvSpPr>
          <p:cNvPr id="3" name="Text Placeholder 2"/>
          <p:cNvSpPr>
            <a:spLocks noGrp="1"/>
          </p:cNvSpPr>
          <p:nvPr>
            <p:ph type="body" idx="1"/>
          </p:nvPr>
        </p:nvSpPr>
        <p:spPr/>
        <p:txBody>
          <a:bodyPr/>
          <a:lstStyle/>
          <a:p>
            <a:r>
              <a:rPr lang="en-US" dirty="0"/>
              <a:t>Radio transmission</a:t>
            </a:r>
          </a:p>
          <a:p>
            <a:pPr lvl="1"/>
            <a:r>
              <a:rPr lang="en-US" dirty="0"/>
              <a:t>Omnidirectional waves, easy to generate, travel long distances, penetrate buildings</a:t>
            </a:r>
          </a:p>
          <a:p>
            <a:r>
              <a:rPr lang="en-US" dirty="0"/>
              <a:t>Microwave transmission</a:t>
            </a:r>
          </a:p>
          <a:p>
            <a:pPr lvl="1"/>
            <a:r>
              <a:rPr lang="en-US" dirty="0"/>
              <a:t>Directional waves requiring repeaters, do not penetrate buildings</a:t>
            </a:r>
          </a:p>
          <a:p>
            <a:r>
              <a:rPr lang="en-US" dirty="0"/>
              <a:t>Infrared transmission</a:t>
            </a:r>
          </a:p>
          <a:p>
            <a:pPr lvl="1"/>
            <a:r>
              <a:rPr lang="en-US" dirty="0"/>
              <a:t>Unguided waves used for short-range communication, relatively directional, cheap, easy to build, do not penetrate solid walls</a:t>
            </a:r>
          </a:p>
          <a:p>
            <a:r>
              <a:rPr lang="en-US" dirty="0"/>
              <a:t>Light transmission</a:t>
            </a:r>
          </a:p>
          <a:p>
            <a:pPr lvl="1"/>
            <a:r>
              <a:rPr lang="en-US" dirty="0"/>
              <a:t>Unguided optical communication</a:t>
            </a:r>
          </a:p>
        </p:txBody>
      </p:sp>
    </p:spTree>
    <p:extLst>
      <p:ext uri="{BB962C8B-B14F-4D97-AF65-F5344CB8AC3E}">
        <p14:creationId xmlns:p14="http://schemas.microsoft.com/office/powerpoint/2010/main" val="38925722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Radio Transmission</a:t>
            </a:r>
          </a:p>
        </p:txBody>
      </p:sp>
      <p:sp>
        <p:nvSpPr>
          <p:cNvPr id="5" name="Text Placeholder 4"/>
          <p:cNvSpPr>
            <a:spLocks noGrp="1"/>
          </p:cNvSpPr>
          <p:nvPr>
            <p:ph type="body" idx="1"/>
          </p:nvPr>
        </p:nvSpPr>
        <p:spPr/>
        <p:txBody>
          <a:bodyPr/>
          <a:lstStyle/>
          <a:p>
            <a:r>
              <a:rPr lang="en-US" altLang="en-US" dirty="0">
                <a:latin typeface="Arial" panose="020B0604020202020204" pitchFamily="34" charset="0"/>
                <a:cs typeface="Arial" panose="020B0604020202020204" pitchFamily="34" charset="0"/>
              </a:rPr>
              <a:t>In the VLF, LF, and MF bands, radio waves follow the curvature of the earth</a:t>
            </a:r>
            <a:r>
              <a:rPr lang="en-US" altLang="en-US" dirty="0"/>
              <a:t>. </a:t>
            </a:r>
            <a:r>
              <a:rPr lang="en-US" altLang="en-US" dirty="0">
                <a:latin typeface="Arial" panose="020B0604020202020204" pitchFamily="34" charset="0"/>
                <a:cs typeface="Arial" panose="020B0604020202020204" pitchFamily="34" charset="0"/>
              </a:rPr>
              <a:t>In the HF band, they bounce off the ionosphere</a:t>
            </a:r>
            <a:r>
              <a:rPr lang="en-US" altLang="en-US" dirty="0"/>
              <a:t>.</a:t>
            </a:r>
          </a:p>
        </p:txBody>
      </p:sp>
      <p:pic>
        <p:nvPicPr>
          <p:cNvPr id="3" name="Picture Placeholder 2" descr="Figure 2-10. (a) In the VLF, LF, and MF bands, radio wav es follow the curvature of the earth. (b) In the HF band, they bounce off the  ionosphere."/>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61078" y="2290128"/>
            <a:ext cx="7821843" cy="1916112"/>
          </a:xfrm>
        </p:spPr>
      </p:pic>
    </p:spTree>
    <p:extLst>
      <p:ext uri="{BB962C8B-B14F-4D97-AF65-F5344CB8AC3E}">
        <p14:creationId xmlns:p14="http://schemas.microsoft.com/office/powerpoint/2010/main" val="24731422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Light Transmission</a:t>
            </a:r>
          </a:p>
        </p:txBody>
      </p:sp>
      <p:sp>
        <p:nvSpPr>
          <p:cNvPr id="5" name="Text Placeholder 4"/>
          <p:cNvSpPr>
            <a:spLocks noGrp="1"/>
          </p:cNvSpPr>
          <p:nvPr>
            <p:ph type="body" idx="1"/>
          </p:nvPr>
        </p:nvSpPr>
        <p:spPr>
          <a:xfrm>
            <a:off x="457200" y="5425440"/>
            <a:ext cx="8229600" cy="643898"/>
          </a:xfrm>
        </p:spPr>
        <p:txBody>
          <a:bodyPr/>
          <a:lstStyle/>
          <a:p>
            <a:r>
              <a:rPr lang="en-US" dirty="0"/>
              <a:t>Convection currents can interfere with laser communication systems. A bidirectional system with two lasers is pictured here.</a:t>
            </a:r>
          </a:p>
        </p:txBody>
      </p:sp>
      <p:pic>
        <p:nvPicPr>
          <p:cNvPr id="7" name="Picture Placeholder 6" descr="Figure 2-11. Convection currents can interfere with laser communication systems. A bidirectional system with two lasers is pictured here."/>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2148840" y="1615439"/>
            <a:ext cx="4846320" cy="3620614"/>
          </a:xfrm>
        </p:spPr>
      </p:pic>
    </p:spTree>
    <p:extLst>
      <p:ext uri="{BB962C8B-B14F-4D97-AF65-F5344CB8AC3E}">
        <p14:creationId xmlns:p14="http://schemas.microsoft.com/office/powerpoint/2010/main" val="1262378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Guided Transmission Media</a:t>
            </a:r>
          </a:p>
        </p:txBody>
      </p:sp>
      <p:sp>
        <p:nvSpPr>
          <p:cNvPr id="3" name="Text Placeholder 2"/>
          <p:cNvSpPr>
            <a:spLocks noGrp="1"/>
          </p:cNvSpPr>
          <p:nvPr>
            <p:ph type="body" idx="1"/>
          </p:nvPr>
        </p:nvSpPr>
        <p:spPr/>
        <p:txBody>
          <a:bodyPr/>
          <a:lstStyle/>
          <a:p>
            <a:r>
              <a:rPr lang="en-US" dirty="0"/>
              <a:t>Guided transmission media</a:t>
            </a:r>
          </a:p>
          <a:p>
            <a:pPr lvl="1"/>
            <a:r>
              <a:rPr lang="en-US" dirty="0"/>
              <a:t>Persistent storage</a:t>
            </a:r>
          </a:p>
          <a:p>
            <a:pPr lvl="1"/>
            <a:r>
              <a:rPr lang="en-US" dirty="0"/>
              <a:t>Twisted pairs</a:t>
            </a:r>
          </a:p>
          <a:p>
            <a:pPr lvl="1"/>
            <a:r>
              <a:rPr lang="en-US" dirty="0"/>
              <a:t>Coaxial cable</a:t>
            </a:r>
          </a:p>
          <a:p>
            <a:pPr lvl="1"/>
            <a:r>
              <a:rPr lang="en-US" dirty="0"/>
              <a:t>Power lines</a:t>
            </a:r>
          </a:p>
          <a:p>
            <a:pPr lvl="1"/>
            <a:r>
              <a:rPr lang="en-US" dirty="0"/>
              <a:t>Fiber optics</a:t>
            </a:r>
          </a:p>
          <a:p>
            <a:pPr lvl="1"/>
            <a:endParaRPr lang="en-US" dirty="0"/>
          </a:p>
        </p:txBody>
      </p:sp>
    </p:spTree>
    <p:extLst>
      <p:ext uri="{BB962C8B-B14F-4D97-AF65-F5344CB8AC3E}">
        <p14:creationId xmlns:p14="http://schemas.microsoft.com/office/powerpoint/2010/main" val="24468221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Waveforms to Bits</a:t>
            </a:r>
          </a:p>
        </p:txBody>
      </p:sp>
      <p:sp>
        <p:nvSpPr>
          <p:cNvPr id="3" name="Text Placeholder 2"/>
          <p:cNvSpPr>
            <a:spLocks noGrp="1"/>
          </p:cNvSpPr>
          <p:nvPr>
            <p:ph type="body" idx="1"/>
          </p:nvPr>
        </p:nvSpPr>
        <p:spPr/>
        <p:txBody>
          <a:bodyPr/>
          <a:lstStyle/>
          <a:p>
            <a:r>
              <a:rPr lang="en-US" dirty="0"/>
              <a:t>The theoretical basis for data communication</a:t>
            </a:r>
          </a:p>
          <a:p>
            <a:pPr lvl="1"/>
            <a:r>
              <a:rPr lang="en-US" dirty="0"/>
              <a:t>Fourier analysis</a:t>
            </a:r>
          </a:p>
          <a:p>
            <a:pPr lvl="1"/>
            <a:r>
              <a:rPr lang="en-US" dirty="0"/>
              <a:t>Bandwidth-limited signals</a:t>
            </a:r>
          </a:p>
          <a:p>
            <a:r>
              <a:rPr lang="en-US" dirty="0"/>
              <a:t>Digital modulation</a:t>
            </a:r>
          </a:p>
          <a:p>
            <a:r>
              <a:rPr lang="en-US" dirty="0"/>
              <a:t>Multiplexing</a:t>
            </a:r>
          </a:p>
        </p:txBody>
      </p:sp>
    </p:spTree>
    <p:extLst>
      <p:ext uri="{BB962C8B-B14F-4D97-AF65-F5344CB8AC3E}">
        <p14:creationId xmlns:p14="http://schemas.microsoft.com/office/powerpoint/2010/main" val="35263645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Fourier Analysis</a:t>
            </a:r>
          </a:p>
        </p:txBody>
      </p:sp>
      <p:sp>
        <p:nvSpPr>
          <p:cNvPr id="3" name="Text Placeholder 2"/>
          <p:cNvSpPr>
            <a:spLocks noGrp="1"/>
          </p:cNvSpPr>
          <p:nvPr>
            <p:ph type="body" idx="1"/>
          </p:nvPr>
        </p:nvSpPr>
        <p:spPr/>
        <p:txBody>
          <a:bodyPr/>
          <a:lstStyle/>
          <a:p>
            <a:r>
              <a:rPr lang="en-US" dirty="0"/>
              <a:t>We model the behavior of variation of voltage or current with mathematical functions</a:t>
            </a:r>
          </a:p>
          <a:p>
            <a:r>
              <a:rPr lang="en-US" dirty="0"/>
              <a:t>Fourier series is used</a:t>
            </a:r>
          </a:p>
          <a:p>
            <a:pPr marL="101600" indent="0">
              <a:buNone/>
            </a:pPr>
            <a:endParaRPr lang="en-US" dirty="0"/>
          </a:p>
          <a:p>
            <a:endParaRPr lang="en-US" dirty="0"/>
          </a:p>
          <a:p>
            <a:pPr eaLnBrk="1" hangingPunct="1"/>
            <a:r>
              <a:rPr lang="en-US" altLang="en-US" dirty="0">
                <a:latin typeface="Arial" panose="020B0604020202020204" pitchFamily="34" charset="0"/>
                <a:cs typeface="Arial" panose="020B0604020202020204" pitchFamily="34" charset="0"/>
              </a:rPr>
              <a:t>Function reconstructed with</a:t>
            </a:r>
            <a:endParaRPr lang="en-US" altLang="en-US" dirty="0"/>
          </a:p>
          <a:p>
            <a:pPr marL="101600" indent="0" eaLnBrk="1" hangingPunct="1">
              <a:buNone/>
            </a:pPr>
            <a:endParaRPr lang="en-US" altLang="en-US" dirty="0">
              <a:latin typeface="Arial" panose="020B0604020202020204" pitchFamily="34" charset="0"/>
              <a:cs typeface="Arial" panose="020B0604020202020204" pitchFamily="34" charset="0"/>
            </a:endParaRPr>
          </a:p>
        </p:txBody>
      </p:sp>
      <p:pic>
        <p:nvPicPr>
          <p:cNvPr id="6" name="Picture 2" descr="Mathematical equation for a Fourier seri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 y="3048000"/>
            <a:ext cx="691515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descr="Fourier series function recontruction mathematical equati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1975" y="4907280"/>
            <a:ext cx="8582025" cy="1047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067312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Bandwidth-Limited Signals (1 of 2)</a:t>
            </a:r>
          </a:p>
        </p:txBody>
      </p:sp>
      <p:sp>
        <p:nvSpPr>
          <p:cNvPr id="5" name="Text Placeholder 4"/>
          <p:cNvSpPr>
            <a:spLocks noGrp="1"/>
          </p:cNvSpPr>
          <p:nvPr>
            <p:ph type="body" idx="1"/>
          </p:nvPr>
        </p:nvSpPr>
        <p:spPr>
          <a:xfrm>
            <a:off x="457200" y="5778175"/>
            <a:ext cx="8229600" cy="598178"/>
          </a:xfrm>
        </p:spPr>
        <p:txBody>
          <a:bodyPr/>
          <a:lstStyle/>
          <a:p>
            <a:r>
              <a:rPr lang="en-US" altLang="en-US" dirty="0">
                <a:latin typeface="Arial" panose="020B0604020202020204" pitchFamily="34" charset="0"/>
                <a:cs typeface="Arial" panose="020B0604020202020204" pitchFamily="34" charset="0"/>
              </a:rPr>
              <a:t>A</a:t>
            </a:r>
            <a:r>
              <a:rPr lang="en-US" altLang="en-US" dirty="0"/>
              <a:t> </a:t>
            </a:r>
            <a:r>
              <a:rPr lang="en-US" altLang="en-US" dirty="0">
                <a:latin typeface="Arial" panose="020B0604020202020204" pitchFamily="34" charset="0"/>
                <a:cs typeface="Arial" panose="020B0604020202020204" pitchFamily="34" charset="0"/>
              </a:rPr>
              <a:t>binary signal and its root-mean-square Fourier amplitudes</a:t>
            </a:r>
            <a:r>
              <a:rPr lang="en-US" altLang="en-US" dirty="0"/>
              <a:t>. This is followed by </a:t>
            </a:r>
            <a:r>
              <a:rPr lang="en-US" dirty="0"/>
              <a:t>successive approximations to the original signal.</a:t>
            </a:r>
            <a:endParaRPr lang="en-US" altLang="en-US" dirty="0"/>
          </a:p>
        </p:txBody>
      </p:sp>
      <p:pic>
        <p:nvPicPr>
          <p:cNvPr id="7" name="Picture Placeholder 6" descr="Figure 2-12. (a) A binary signal and its root-mean-square Fourier amplitudes. (b)–(e) Successive approximations to the original signa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2780864" y="1295399"/>
            <a:ext cx="3243231" cy="4482776"/>
          </a:xfrm>
        </p:spPr>
      </p:pic>
    </p:spTree>
    <p:extLst>
      <p:ext uri="{BB962C8B-B14F-4D97-AF65-F5344CB8AC3E}">
        <p14:creationId xmlns:p14="http://schemas.microsoft.com/office/powerpoint/2010/main" val="25572573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Modulation</a:t>
            </a:r>
          </a:p>
        </p:txBody>
      </p:sp>
      <p:sp>
        <p:nvSpPr>
          <p:cNvPr id="3" name="Text Placeholder 2"/>
          <p:cNvSpPr>
            <a:spLocks noGrp="1"/>
          </p:cNvSpPr>
          <p:nvPr>
            <p:ph type="body" idx="1"/>
          </p:nvPr>
        </p:nvSpPr>
        <p:spPr/>
        <p:txBody>
          <a:bodyPr/>
          <a:lstStyle/>
          <a:p>
            <a:r>
              <a:rPr lang="en-US" dirty="0"/>
              <a:t>Baseband transmission</a:t>
            </a:r>
          </a:p>
          <a:p>
            <a:r>
              <a:rPr lang="en-US" dirty="0"/>
              <a:t>Bandwidth efficiency</a:t>
            </a:r>
          </a:p>
          <a:p>
            <a:r>
              <a:rPr lang="en-US" dirty="0"/>
              <a:t>Clock recovery</a:t>
            </a:r>
          </a:p>
          <a:p>
            <a:r>
              <a:rPr lang="en-US" dirty="0"/>
              <a:t>Balanced signals</a:t>
            </a:r>
          </a:p>
          <a:p>
            <a:r>
              <a:rPr lang="en-US" dirty="0"/>
              <a:t>Passband transmission</a:t>
            </a:r>
          </a:p>
        </p:txBody>
      </p:sp>
    </p:spTree>
    <p:extLst>
      <p:ext uri="{BB962C8B-B14F-4D97-AF65-F5344CB8AC3E}">
        <p14:creationId xmlns:p14="http://schemas.microsoft.com/office/powerpoint/2010/main" val="5763570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Baseband Transmission</a:t>
            </a:r>
          </a:p>
        </p:txBody>
      </p:sp>
      <p:sp>
        <p:nvSpPr>
          <p:cNvPr id="4" name="Text Placeholder 3"/>
          <p:cNvSpPr>
            <a:spLocks noGrp="1"/>
          </p:cNvSpPr>
          <p:nvPr>
            <p:ph type="body" idx="1"/>
          </p:nvPr>
        </p:nvSpPr>
        <p:spPr>
          <a:xfrm>
            <a:off x="457200" y="5684520"/>
            <a:ext cx="8229600" cy="384818"/>
          </a:xfrm>
        </p:spPr>
        <p:txBody>
          <a:bodyPr/>
          <a:lstStyle/>
          <a:p>
            <a:pPr algn="ctr"/>
            <a:r>
              <a:rPr lang="en-US" dirty="0"/>
              <a:t>Line codes: (a) Bits, (b) NRZ, (c) NRZI, (d) Manchester, (e) Bipolar or AMI.</a:t>
            </a:r>
          </a:p>
        </p:txBody>
      </p:sp>
      <p:pic>
        <p:nvPicPr>
          <p:cNvPr id="7" name="Picture Placeholder 6" descr="Figure 2-14. Line codes: (a) Bits, (b) NRZ, (c) NRZI, (d) Manchester, (e) Bipolar&#10;or AMI."/>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219200" y="1618629"/>
            <a:ext cx="6705600" cy="3742660"/>
          </a:xfrm>
        </p:spPr>
      </p:pic>
    </p:spTree>
    <p:extLst>
      <p:ext uri="{BB962C8B-B14F-4D97-AF65-F5344CB8AC3E}">
        <p14:creationId xmlns:p14="http://schemas.microsoft.com/office/powerpoint/2010/main" val="3185264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Bandwidth Efficiency</a:t>
            </a:r>
          </a:p>
        </p:txBody>
      </p:sp>
      <p:sp>
        <p:nvSpPr>
          <p:cNvPr id="3" name="Text Placeholder 2"/>
          <p:cNvSpPr>
            <a:spLocks noGrp="1"/>
          </p:cNvSpPr>
          <p:nvPr>
            <p:ph type="body" idx="1"/>
          </p:nvPr>
        </p:nvSpPr>
        <p:spPr/>
        <p:txBody>
          <a:bodyPr/>
          <a:lstStyle/>
          <a:p>
            <a:r>
              <a:rPr lang="en-US" dirty="0"/>
              <a:t>Bandwidth is often a limited resource</a:t>
            </a:r>
          </a:p>
          <a:p>
            <a:r>
              <a:rPr lang="en-US" dirty="0"/>
              <a:t>Solution</a:t>
            </a:r>
          </a:p>
          <a:p>
            <a:pPr lvl="1"/>
            <a:r>
              <a:rPr lang="en-US" dirty="0"/>
              <a:t>Use more than two signaling levels</a:t>
            </a:r>
          </a:p>
          <a:p>
            <a:pPr lvl="1"/>
            <a:r>
              <a:rPr lang="en-US" dirty="0"/>
              <a:t>By using four voltages we can send 2 bits at once as a single symbol</a:t>
            </a:r>
          </a:p>
          <a:p>
            <a:pPr lvl="1"/>
            <a:r>
              <a:rPr lang="en-US" dirty="0"/>
              <a:t>Design works as long as the signal at the receiver is sufficiently strong to distinguish the four levels</a:t>
            </a:r>
          </a:p>
          <a:p>
            <a:pPr lvl="1"/>
            <a:r>
              <a:rPr lang="en-US" dirty="0"/>
              <a:t>Signal rate change is half the bit rate, so the needed bandwidth has been reduced</a:t>
            </a:r>
          </a:p>
        </p:txBody>
      </p:sp>
    </p:spTree>
    <p:extLst>
      <p:ext uri="{BB962C8B-B14F-4D97-AF65-F5344CB8AC3E}">
        <p14:creationId xmlns:p14="http://schemas.microsoft.com/office/powerpoint/2010/main" val="9328997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Clock Recovery</a:t>
            </a:r>
          </a:p>
        </p:txBody>
      </p:sp>
      <p:sp>
        <p:nvSpPr>
          <p:cNvPr id="5" name="Text Placeholder 4"/>
          <p:cNvSpPr>
            <a:spLocks noGrp="1"/>
          </p:cNvSpPr>
          <p:nvPr>
            <p:ph type="body" idx="1"/>
          </p:nvPr>
        </p:nvSpPr>
        <p:spPr/>
        <p:txBody>
          <a:bodyPr/>
          <a:lstStyle/>
          <a:p>
            <a:pPr algn="ctr"/>
            <a:r>
              <a:rPr lang="en-US" dirty="0"/>
              <a:t>4B/5B mapping.</a:t>
            </a:r>
          </a:p>
        </p:txBody>
      </p:sp>
      <p:pic>
        <p:nvPicPr>
          <p:cNvPr id="6" name="Picture 5">
            <a:extLst>
              <a:ext uri="{FF2B5EF4-FFF2-40B4-BE49-F238E27FC236}">
                <a16:creationId xmlns:a16="http://schemas.microsoft.com/office/drawing/2014/main" id="{F37F3969-169B-E14E-9081-CD25E45027B2}"/>
              </a:ext>
            </a:extLst>
          </p:cNvPr>
          <p:cNvPicPr>
            <a:picLocks noChangeAspect="1"/>
          </p:cNvPicPr>
          <p:nvPr/>
        </p:nvPicPr>
        <p:blipFill>
          <a:blip r:embed="rId3"/>
          <a:stretch>
            <a:fillRect/>
          </a:stretch>
        </p:blipFill>
        <p:spPr>
          <a:xfrm>
            <a:off x="585216" y="1392188"/>
            <a:ext cx="7973568" cy="4073624"/>
          </a:xfrm>
          <a:prstGeom prst="rect">
            <a:avLst/>
          </a:prstGeom>
        </p:spPr>
      </p:pic>
    </p:spTree>
    <p:extLst>
      <p:ext uri="{BB962C8B-B14F-4D97-AF65-F5344CB8AC3E}">
        <p14:creationId xmlns:p14="http://schemas.microsoft.com/office/powerpoint/2010/main" val="24700401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Balanced Signals</a:t>
            </a:r>
          </a:p>
        </p:txBody>
      </p:sp>
      <p:sp>
        <p:nvSpPr>
          <p:cNvPr id="3" name="Text Placeholder 2"/>
          <p:cNvSpPr>
            <a:spLocks noGrp="1"/>
          </p:cNvSpPr>
          <p:nvPr>
            <p:ph type="body" idx="1"/>
          </p:nvPr>
        </p:nvSpPr>
        <p:spPr/>
        <p:txBody>
          <a:bodyPr/>
          <a:lstStyle/>
          <a:p>
            <a:r>
              <a:rPr lang="en-US" dirty="0"/>
              <a:t>Balanced signals</a:t>
            </a:r>
          </a:p>
          <a:p>
            <a:pPr lvl="1"/>
            <a:r>
              <a:rPr lang="en-US" dirty="0"/>
              <a:t>Signals having as much positive voltage as negative voltage even over short periods of time</a:t>
            </a:r>
          </a:p>
          <a:p>
            <a:pPr lvl="1"/>
            <a:r>
              <a:rPr lang="en-US" dirty="0"/>
              <a:t>They average to zero (they have no DC electrical component)</a:t>
            </a:r>
          </a:p>
          <a:p>
            <a:r>
              <a:rPr lang="en-US" dirty="0"/>
              <a:t>Balancing helps to provide transitions for clock recovery</a:t>
            </a:r>
          </a:p>
          <a:p>
            <a:r>
              <a:rPr lang="en-US" dirty="0"/>
              <a:t>Provides a simple way to calibrate receivers</a:t>
            </a:r>
          </a:p>
          <a:p>
            <a:r>
              <a:rPr lang="en-US" dirty="0"/>
              <a:t>Straightforward way to construct a balanced code</a:t>
            </a:r>
          </a:p>
          <a:p>
            <a:pPr lvl="1"/>
            <a:r>
              <a:rPr lang="en-US" dirty="0"/>
              <a:t>Use two voltage levels to represent a logical 1 and a logical zero</a:t>
            </a:r>
          </a:p>
          <a:p>
            <a:pPr lvl="1"/>
            <a:r>
              <a:rPr lang="en-US" dirty="0"/>
              <a:t>Scheme is called is called bipolar encoding</a:t>
            </a:r>
          </a:p>
          <a:p>
            <a:pPr lvl="1"/>
            <a:r>
              <a:rPr lang="en-US" dirty="0"/>
              <a:t>Bipolar encoding adds a voltage level to achieve balance</a:t>
            </a:r>
          </a:p>
        </p:txBody>
      </p:sp>
    </p:spTree>
    <p:extLst>
      <p:ext uri="{BB962C8B-B14F-4D97-AF65-F5344CB8AC3E}">
        <p14:creationId xmlns:p14="http://schemas.microsoft.com/office/powerpoint/2010/main" val="26859779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Passband Transmission (1 of 3)</a:t>
            </a:r>
          </a:p>
        </p:txBody>
      </p:sp>
      <p:sp>
        <p:nvSpPr>
          <p:cNvPr id="5" name="Text Placeholder 4"/>
          <p:cNvSpPr>
            <a:spLocks noGrp="1"/>
          </p:cNvSpPr>
          <p:nvPr>
            <p:ph type="body" idx="1"/>
          </p:nvPr>
        </p:nvSpPr>
        <p:spPr>
          <a:xfrm>
            <a:off x="457200" y="5425440"/>
            <a:ext cx="8229600" cy="643898"/>
          </a:xfrm>
        </p:spPr>
        <p:txBody>
          <a:bodyPr/>
          <a:lstStyle/>
          <a:p>
            <a:r>
              <a:rPr lang="en-US" dirty="0"/>
              <a:t>(a) A binary signal. (b) Amplitude shift keying. (c) Frequency shift keying. (d) Phase shift keying.</a:t>
            </a:r>
          </a:p>
        </p:txBody>
      </p:sp>
      <p:pic>
        <p:nvPicPr>
          <p:cNvPr id="7" name="Picture Placeholder 6" descr="Figure 2-16. (a) A binary signal. (b) Amplitude shift keying. (c) Frequency shift keying. (d) Phase shift keying."/>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2802635" y="1478279"/>
            <a:ext cx="4074971" cy="3755572"/>
          </a:xfrm>
        </p:spPr>
      </p:pic>
    </p:spTree>
    <p:extLst>
      <p:ext uri="{BB962C8B-B14F-4D97-AF65-F5344CB8AC3E}">
        <p14:creationId xmlns:p14="http://schemas.microsoft.com/office/powerpoint/2010/main" val="36191939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Passband Transmission (2 of 3)</a:t>
            </a:r>
          </a:p>
        </p:txBody>
      </p:sp>
      <p:sp>
        <p:nvSpPr>
          <p:cNvPr id="5" name="Text Placeholder 4"/>
          <p:cNvSpPr>
            <a:spLocks noGrp="1"/>
          </p:cNvSpPr>
          <p:nvPr>
            <p:ph type="body" idx="1"/>
          </p:nvPr>
        </p:nvSpPr>
        <p:spPr>
          <a:xfrm>
            <a:off x="457200" y="5477353"/>
            <a:ext cx="8229600" cy="591985"/>
          </a:xfrm>
        </p:spPr>
        <p:txBody>
          <a:bodyPr/>
          <a:lstStyle/>
          <a:p>
            <a:pPr algn="ctr"/>
            <a:r>
              <a:rPr lang="pt-BR" dirty="0"/>
              <a:t> (a) QPSK. (b) QAM-16. (c) QAM-64.</a:t>
            </a:r>
          </a:p>
        </p:txBody>
      </p:sp>
      <p:pic>
        <p:nvPicPr>
          <p:cNvPr id="4" name="Picture Placeholder 3" descr="Figure 2-17. (a) QPSK. (b) QAM-16. (c) QAM-64."/>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09090" y="2211156"/>
            <a:ext cx="7725819" cy="2635163"/>
          </a:xfrm>
        </p:spPr>
      </p:pic>
    </p:spTree>
    <p:extLst>
      <p:ext uri="{BB962C8B-B14F-4D97-AF65-F5344CB8AC3E}">
        <p14:creationId xmlns:p14="http://schemas.microsoft.com/office/powerpoint/2010/main" val="1135341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Persistent Storage</a:t>
            </a:r>
          </a:p>
        </p:txBody>
      </p:sp>
      <p:sp>
        <p:nvSpPr>
          <p:cNvPr id="3" name="Text Placeholder 2"/>
          <p:cNvSpPr>
            <a:spLocks noGrp="1"/>
          </p:cNvSpPr>
          <p:nvPr>
            <p:ph type="body" idx="1"/>
          </p:nvPr>
        </p:nvSpPr>
        <p:spPr/>
        <p:txBody>
          <a:bodyPr/>
          <a:lstStyle/>
          <a:p>
            <a:r>
              <a:rPr lang="en-US" dirty="0"/>
              <a:t>Consists of magnetic or solid-state storage</a:t>
            </a:r>
          </a:p>
          <a:p>
            <a:r>
              <a:rPr lang="en-US" dirty="0"/>
              <a:t>Common way to transport data</a:t>
            </a:r>
          </a:p>
          <a:p>
            <a:pPr lvl="1"/>
            <a:r>
              <a:rPr lang="en-US" dirty="0"/>
              <a:t>Write to persistent storage</a:t>
            </a:r>
          </a:p>
          <a:p>
            <a:pPr lvl="1"/>
            <a:r>
              <a:rPr lang="en-US" dirty="0"/>
              <a:t>Physically transport the tape or disks to the destination machine</a:t>
            </a:r>
          </a:p>
          <a:p>
            <a:pPr lvl="1"/>
            <a:r>
              <a:rPr lang="en-US" dirty="0"/>
              <a:t>Read data back again</a:t>
            </a:r>
          </a:p>
          <a:p>
            <a:r>
              <a:rPr lang="en-US" dirty="0"/>
              <a:t>Cost effective for applications where a high data rate or cost per bit transported is the key factor</a:t>
            </a:r>
          </a:p>
          <a:p>
            <a:r>
              <a:rPr lang="en-US" dirty="0"/>
              <a:t>Never underestimate the bandwidth of a station wagon full of tapes hurtling down the highway</a:t>
            </a:r>
          </a:p>
          <a:p>
            <a:endParaRPr lang="en-US" dirty="0"/>
          </a:p>
        </p:txBody>
      </p:sp>
    </p:spTree>
    <p:extLst>
      <p:ext uri="{BB962C8B-B14F-4D97-AF65-F5344CB8AC3E}">
        <p14:creationId xmlns:p14="http://schemas.microsoft.com/office/powerpoint/2010/main" val="18887486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Passband Transmission (3 of 3)</a:t>
            </a:r>
          </a:p>
        </p:txBody>
      </p:sp>
      <p:sp>
        <p:nvSpPr>
          <p:cNvPr id="5" name="Text Placeholder 4"/>
          <p:cNvSpPr>
            <a:spLocks noGrp="1"/>
          </p:cNvSpPr>
          <p:nvPr>
            <p:ph type="body" idx="1"/>
          </p:nvPr>
        </p:nvSpPr>
        <p:spPr>
          <a:xfrm>
            <a:off x="457200" y="5394960"/>
            <a:ext cx="8229600" cy="674378"/>
          </a:xfrm>
        </p:spPr>
        <p:txBody>
          <a:bodyPr/>
          <a:lstStyle/>
          <a:p>
            <a:pPr algn="ctr"/>
            <a:r>
              <a:rPr lang="en-US" dirty="0"/>
              <a:t>Gray-coded QAM-16</a:t>
            </a:r>
          </a:p>
        </p:txBody>
      </p:sp>
      <p:pic>
        <p:nvPicPr>
          <p:cNvPr id="6" name="Picture Placeholder 5" descr="Figure 2-18. Gray-coded QAM-16."/>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15459" y="1821837"/>
            <a:ext cx="7113081" cy="3381930"/>
          </a:xfrm>
        </p:spPr>
      </p:pic>
    </p:spTree>
    <p:extLst>
      <p:ext uri="{BB962C8B-B14F-4D97-AF65-F5344CB8AC3E}">
        <p14:creationId xmlns:p14="http://schemas.microsoft.com/office/powerpoint/2010/main" val="4213778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Multiplexing</a:t>
            </a:r>
          </a:p>
        </p:txBody>
      </p:sp>
      <p:sp>
        <p:nvSpPr>
          <p:cNvPr id="3" name="Text Placeholder 2"/>
          <p:cNvSpPr>
            <a:spLocks noGrp="1"/>
          </p:cNvSpPr>
          <p:nvPr>
            <p:ph type="body" idx="1"/>
          </p:nvPr>
        </p:nvSpPr>
        <p:spPr/>
        <p:txBody>
          <a:bodyPr/>
          <a:lstStyle/>
          <a:p>
            <a:r>
              <a:rPr lang="en-US" dirty="0"/>
              <a:t>Frequency Division Multiplexing</a:t>
            </a:r>
          </a:p>
          <a:p>
            <a:r>
              <a:rPr lang="en-US" dirty="0"/>
              <a:t>Time Division Multiplexing</a:t>
            </a:r>
          </a:p>
          <a:p>
            <a:r>
              <a:rPr lang="en-US" dirty="0"/>
              <a:t>Code Division Multiplexing</a:t>
            </a:r>
          </a:p>
          <a:p>
            <a:r>
              <a:rPr lang="en-US" dirty="0"/>
              <a:t>Wavelength Division Multiplexing</a:t>
            </a:r>
          </a:p>
        </p:txBody>
      </p:sp>
    </p:spTree>
    <p:extLst>
      <p:ext uri="{BB962C8B-B14F-4D97-AF65-F5344CB8AC3E}">
        <p14:creationId xmlns:p14="http://schemas.microsoft.com/office/powerpoint/2010/main" val="26330504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Frequency Division Multiplexing (1 of 2)</a:t>
            </a:r>
          </a:p>
        </p:txBody>
      </p:sp>
      <p:sp>
        <p:nvSpPr>
          <p:cNvPr id="5" name="Text Placeholder 4"/>
          <p:cNvSpPr>
            <a:spLocks noGrp="1"/>
          </p:cNvSpPr>
          <p:nvPr>
            <p:ph type="body" idx="1"/>
          </p:nvPr>
        </p:nvSpPr>
        <p:spPr>
          <a:xfrm>
            <a:off x="457200" y="5604711"/>
            <a:ext cx="8229600" cy="619355"/>
          </a:xfrm>
        </p:spPr>
        <p:txBody>
          <a:bodyPr/>
          <a:lstStyle/>
          <a:p>
            <a:r>
              <a:rPr lang="en-US" dirty="0"/>
              <a:t>(a) The original bandwidths. (b) The bandwidths raised in frequency. (c) The multiplexed channel.</a:t>
            </a:r>
          </a:p>
        </p:txBody>
      </p:sp>
      <p:pic>
        <p:nvPicPr>
          <p:cNvPr id="8" name="Picture Placeholder 7" descr="Figure 2-19. Frequency division multiplexing. (a) The original bandwidths. (b) The bandwidths raised in frequency. (c) The multiplexed channe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537855" y="1759805"/>
            <a:ext cx="6128717" cy="3690178"/>
          </a:xfrm>
        </p:spPr>
      </p:pic>
    </p:spTree>
    <p:extLst>
      <p:ext uri="{BB962C8B-B14F-4D97-AF65-F5344CB8AC3E}">
        <p14:creationId xmlns:p14="http://schemas.microsoft.com/office/powerpoint/2010/main" val="4844852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Frequency Division Multiplexing (2 of 2)</a:t>
            </a:r>
          </a:p>
        </p:txBody>
      </p:sp>
      <p:sp>
        <p:nvSpPr>
          <p:cNvPr id="5" name="Text Placeholder 4"/>
          <p:cNvSpPr>
            <a:spLocks noGrp="1"/>
          </p:cNvSpPr>
          <p:nvPr>
            <p:ph type="body" idx="1"/>
          </p:nvPr>
        </p:nvSpPr>
        <p:spPr>
          <a:xfrm>
            <a:off x="457200" y="5654040"/>
            <a:ext cx="8229600" cy="415298"/>
          </a:xfrm>
        </p:spPr>
        <p:txBody>
          <a:bodyPr/>
          <a:lstStyle/>
          <a:p>
            <a:pPr algn="ctr"/>
            <a:r>
              <a:rPr lang="en-US" dirty="0"/>
              <a:t>Orthogonal frequency division multiplexing (OFDM).</a:t>
            </a:r>
          </a:p>
        </p:txBody>
      </p:sp>
      <p:pic>
        <p:nvPicPr>
          <p:cNvPr id="4" name="Picture Placeholder 3" descr="Figure 2-20. Orthogonal frequency division multiplexing (OFDM)."/>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43494" y="2173324"/>
            <a:ext cx="7257011" cy="3031568"/>
          </a:xfrm>
        </p:spPr>
      </p:pic>
    </p:spTree>
    <p:extLst>
      <p:ext uri="{BB962C8B-B14F-4D97-AF65-F5344CB8AC3E}">
        <p14:creationId xmlns:p14="http://schemas.microsoft.com/office/powerpoint/2010/main" val="5891254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 Division Multiplexing</a:t>
            </a:r>
          </a:p>
        </p:txBody>
      </p:sp>
      <p:sp>
        <p:nvSpPr>
          <p:cNvPr id="5" name="Text Placeholder 4"/>
          <p:cNvSpPr>
            <a:spLocks noGrp="1"/>
          </p:cNvSpPr>
          <p:nvPr>
            <p:ph type="body" idx="1"/>
          </p:nvPr>
        </p:nvSpPr>
        <p:spPr/>
        <p:txBody>
          <a:bodyPr/>
          <a:lstStyle/>
          <a:p>
            <a:pPr algn="ctr"/>
            <a:r>
              <a:rPr lang="en-US" dirty="0"/>
              <a:t>Time Division Multiplexing (TDM)</a:t>
            </a:r>
          </a:p>
        </p:txBody>
      </p:sp>
      <p:pic>
        <p:nvPicPr>
          <p:cNvPr id="7" name="Picture Placeholder 6" descr="Figure 2-21. Time Division Multiplexing (TDM)."/>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75581" y="2582564"/>
            <a:ext cx="7392838" cy="1362676"/>
          </a:xfrm>
        </p:spPr>
      </p:pic>
    </p:spTree>
    <p:extLst>
      <p:ext uri="{BB962C8B-B14F-4D97-AF65-F5344CB8AC3E}">
        <p14:creationId xmlns:p14="http://schemas.microsoft.com/office/powerpoint/2010/main" val="42888918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Division Multiplexing</a:t>
            </a:r>
          </a:p>
        </p:txBody>
      </p:sp>
      <p:sp>
        <p:nvSpPr>
          <p:cNvPr id="5" name="Text Placeholder 4"/>
          <p:cNvSpPr>
            <a:spLocks noGrp="1"/>
          </p:cNvSpPr>
          <p:nvPr>
            <p:ph type="body" idx="1"/>
          </p:nvPr>
        </p:nvSpPr>
        <p:spPr>
          <a:xfrm>
            <a:off x="457200" y="5425440"/>
            <a:ext cx="8229600" cy="643898"/>
          </a:xfrm>
        </p:spPr>
        <p:txBody>
          <a:bodyPr/>
          <a:lstStyle/>
          <a:p>
            <a:r>
              <a:rPr lang="en-US" dirty="0"/>
              <a:t>(a) Chip sequences for four stations. (b) Signals the sequences represent. (c) Six examples of transmissions. (d) Recovery of station C’s signal.</a:t>
            </a:r>
          </a:p>
        </p:txBody>
      </p:sp>
      <p:pic>
        <p:nvPicPr>
          <p:cNvPr id="7" name="Picture Placeholder 6" descr="Figure 2-22. (a) Chip sequences for four stations. (b) Signals the sequences represent (c) Six examples of transmissions. (d) Recovery of station C’s signa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18556" y="2046141"/>
            <a:ext cx="7306887" cy="3165688"/>
          </a:xfrm>
        </p:spPr>
      </p:pic>
    </p:spTree>
    <p:extLst>
      <p:ext uri="{BB962C8B-B14F-4D97-AF65-F5344CB8AC3E}">
        <p14:creationId xmlns:p14="http://schemas.microsoft.com/office/powerpoint/2010/main" val="19629799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Wavelength Division Multiplexing</a:t>
            </a:r>
          </a:p>
        </p:txBody>
      </p:sp>
      <p:sp>
        <p:nvSpPr>
          <p:cNvPr id="5" name="Text Placeholder 4"/>
          <p:cNvSpPr>
            <a:spLocks noGrp="1"/>
          </p:cNvSpPr>
          <p:nvPr>
            <p:ph type="body" idx="1"/>
          </p:nvPr>
        </p:nvSpPr>
        <p:spPr>
          <a:xfrm>
            <a:off x="457200" y="5532120"/>
            <a:ext cx="8229600" cy="537218"/>
          </a:xfrm>
        </p:spPr>
        <p:txBody>
          <a:bodyPr/>
          <a:lstStyle/>
          <a:p>
            <a:pPr algn="ctr"/>
            <a:r>
              <a:rPr lang="en-US" dirty="0"/>
              <a:t>Wavelength division multiplexing</a:t>
            </a:r>
          </a:p>
        </p:txBody>
      </p:sp>
      <p:pic>
        <p:nvPicPr>
          <p:cNvPr id="4" name="Picture Placeholder 3" descr="Figure 2-23. Wa velength division multiplexing."/>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09996" y="1747965"/>
            <a:ext cx="7124007" cy="3552768"/>
          </a:xfrm>
        </p:spPr>
      </p:pic>
    </p:spTree>
    <p:extLst>
      <p:ext uri="{BB962C8B-B14F-4D97-AF65-F5344CB8AC3E}">
        <p14:creationId xmlns:p14="http://schemas.microsoft.com/office/powerpoint/2010/main" val="27628605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Public Switched Telephone Network</a:t>
            </a:r>
          </a:p>
        </p:txBody>
      </p:sp>
      <p:sp>
        <p:nvSpPr>
          <p:cNvPr id="3" name="Text Placeholder 2"/>
          <p:cNvSpPr>
            <a:spLocks noGrp="1"/>
          </p:cNvSpPr>
          <p:nvPr>
            <p:ph type="body" idx="1"/>
          </p:nvPr>
        </p:nvSpPr>
        <p:spPr/>
        <p:txBody>
          <a:bodyPr/>
          <a:lstStyle/>
          <a:p>
            <a:r>
              <a:rPr lang="en-US" dirty="0"/>
              <a:t>Structure of the Telephone System</a:t>
            </a:r>
          </a:p>
          <a:p>
            <a:r>
              <a:rPr lang="en-US" dirty="0"/>
              <a:t>The Local Loop: Telephone Modems, ADSL, and Fiber</a:t>
            </a:r>
          </a:p>
          <a:p>
            <a:pPr lvl="1"/>
            <a:r>
              <a:rPr lang="en-US" dirty="0"/>
              <a:t>Telephone modems</a:t>
            </a:r>
          </a:p>
          <a:p>
            <a:pPr lvl="1"/>
            <a:endParaRPr lang="en-US" dirty="0"/>
          </a:p>
        </p:txBody>
      </p:sp>
    </p:spTree>
    <p:extLst>
      <p:ext uri="{BB962C8B-B14F-4D97-AF65-F5344CB8AC3E}">
        <p14:creationId xmlns:p14="http://schemas.microsoft.com/office/powerpoint/2010/main" val="6351104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Telephone System (1 of 2)</a:t>
            </a:r>
          </a:p>
        </p:txBody>
      </p:sp>
      <p:sp>
        <p:nvSpPr>
          <p:cNvPr id="5" name="Text Placeholder 4"/>
          <p:cNvSpPr>
            <a:spLocks noGrp="1"/>
          </p:cNvSpPr>
          <p:nvPr>
            <p:ph type="body" idx="1"/>
          </p:nvPr>
        </p:nvSpPr>
        <p:spPr/>
        <p:txBody>
          <a:bodyPr/>
          <a:lstStyle/>
          <a:p>
            <a:pPr algn="ctr"/>
            <a:r>
              <a:rPr lang="en-US" dirty="0"/>
              <a:t>(a) Fully interconnected network. (b) Centralized switch. (c) Two-level hierarchy.</a:t>
            </a:r>
          </a:p>
        </p:txBody>
      </p:sp>
      <p:pic>
        <p:nvPicPr>
          <p:cNvPr id="7" name="Picture Placeholder 6" descr="Figure 2-24. (a) Fully interconnected network. (b) Centralized switch. (c) Two-level hierarchy."/>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68052" y="2557124"/>
            <a:ext cx="7607896" cy="2493847"/>
          </a:xfrm>
        </p:spPr>
      </p:pic>
    </p:spTree>
    <p:extLst>
      <p:ext uri="{BB962C8B-B14F-4D97-AF65-F5344CB8AC3E}">
        <p14:creationId xmlns:p14="http://schemas.microsoft.com/office/powerpoint/2010/main" val="1012944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Telephone System (2 of 2)</a:t>
            </a:r>
          </a:p>
        </p:txBody>
      </p:sp>
      <p:sp>
        <p:nvSpPr>
          <p:cNvPr id="3" name="Text Placeholder 2"/>
          <p:cNvSpPr>
            <a:spLocks noGrp="1"/>
          </p:cNvSpPr>
          <p:nvPr>
            <p:ph type="body" idx="1"/>
          </p:nvPr>
        </p:nvSpPr>
        <p:spPr>
          <a:xfrm>
            <a:off x="457200" y="5532120"/>
            <a:ext cx="8229600" cy="537218"/>
          </a:xfrm>
        </p:spPr>
        <p:txBody>
          <a:bodyPr/>
          <a:lstStyle/>
          <a:p>
            <a:pPr algn="ctr"/>
            <a:r>
              <a:rPr lang="en-US" dirty="0"/>
              <a:t>A typical circuit route for a long-distance call.</a:t>
            </a:r>
          </a:p>
        </p:txBody>
      </p:sp>
      <p:pic>
        <p:nvPicPr>
          <p:cNvPr id="5" name="Picture Placeholder 4" descr="Figure 2-25. A typical circuit route for a long-distance cal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92199" y="2502115"/>
            <a:ext cx="7359602" cy="1978457"/>
          </a:xfrm>
        </p:spPr>
      </p:pic>
    </p:spTree>
    <p:extLst>
      <p:ext uri="{BB962C8B-B14F-4D97-AF65-F5344CB8AC3E}">
        <p14:creationId xmlns:p14="http://schemas.microsoft.com/office/powerpoint/2010/main" val="3401047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Twisted Pairs</a:t>
            </a:r>
          </a:p>
        </p:txBody>
      </p:sp>
      <p:sp>
        <p:nvSpPr>
          <p:cNvPr id="5" name="Text Placeholder 4"/>
          <p:cNvSpPr>
            <a:spLocks noGrp="1"/>
          </p:cNvSpPr>
          <p:nvPr>
            <p:ph type="body" idx="1"/>
          </p:nvPr>
        </p:nvSpPr>
        <p:spPr/>
        <p:txBody>
          <a:bodyPr/>
          <a:lstStyle/>
          <a:p>
            <a:r>
              <a:rPr lang="en-US" altLang="en-US" dirty="0">
                <a:latin typeface="Arial" panose="020B0604020202020204" pitchFamily="34" charset="0"/>
                <a:cs typeface="Arial" panose="020B0604020202020204" pitchFamily="34" charset="0"/>
              </a:rPr>
              <a:t>A category 5e twisted pair consists of two insulated wires gently twisted together. Four such pairs are typically grouped in a plastic sheath to protect the wires and keep them together.</a:t>
            </a:r>
          </a:p>
        </p:txBody>
      </p:sp>
      <p:pic>
        <p:nvPicPr>
          <p:cNvPr id="7" name="Picture Placeholder 6" descr="Figure 2.1 illustrates an example of a caregory 5e twisted pair wire.&#10;&#10;A category 5e twisted pair consists of two insulated wires gently twisted together. Four such pairs are typically grouped in a plastic sheath to protect the wires and keep them togethe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97021" y="1778404"/>
            <a:ext cx="6949958" cy="2789561"/>
          </a:xfrm>
        </p:spPr>
      </p:pic>
    </p:spTree>
    <p:extLst>
      <p:ext uri="{BB962C8B-B14F-4D97-AF65-F5344CB8AC3E}">
        <p14:creationId xmlns:p14="http://schemas.microsoft.com/office/powerpoint/2010/main" val="12552438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0443"/>
            <a:ext cx="8229600" cy="1097279"/>
          </a:xfrm>
        </p:spPr>
        <p:txBody>
          <a:bodyPr/>
          <a:lstStyle/>
          <a:p>
            <a:r>
              <a:rPr lang="en-US" dirty="0"/>
              <a:t>The Local Loop: Telephone Modems, ADSL, and Fiber</a:t>
            </a:r>
          </a:p>
        </p:txBody>
      </p:sp>
      <p:sp>
        <p:nvSpPr>
          <p:cNvPr id="3" name="Text Placeholder 2"/>
          <p:cNvSpPr>
            <a:spLocks noGrp="1"/>
          </p:cNvSpPr>
          <p:nvPr>
            <p:ph type="body" idx="1"/>
          </p:nvPr>
        </p:nvSpPr>
        <p:spPr/>
        <p:txBody>
          <a:bodyPr/>
          <a:lstStyle/>
          <a:p>
            <a:r>
              <a:rPr lang="en-US" dirty="0"/>
              <a:t>Telephone Modems</a:t>
            </a:r>
          </a:p>
          <a:p>
            <a:r>
              <a:rPr lang="en-US" dirty="0"/>
              <a:t>Digital Subscriber Lines (DSL)</a:t>
            </a:r>
          </a:p>
          <a:p>
            <a:r>
              <a:rPr lang="en-US" dirty="0"/>
              <a:t>Fiber To The X (FTTX)</a:t>
            </a:r>
          </a:p>
        </p:txBody>
      </p:sp>
    </p:spTree>
    <p:extLst>
      <p:ext uri="{BB962C8B-B14F-4D97-AF65-F5344CB8AC3E}">
        <p14:creationId xmlns:p14="http://schemas.microsoft.com/office/powerpoint/2010/main" val="29545027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Telephone Modems (1 of 2)</a:t>
            </a:r>
          </a:p>
        </p:txBody>
      </p:sp>
      <p:sp>
        <p:nvSpPr>
          <p:cNvPr id="5" name="Text Placeholder 4"/>
          <p:cNvSpPr>
            <a:spLocks noGrp="1"/>
          </p:cNvSpPr>
          <p:nvPr>
            <p:ph type="body" idx="1"/>
          </p:nvPr>
        </p:nvSpPr>
        <p:spPr/>
        <p:txBody>
          <a:bodyPr/>
          <a:lstStyle/>
          <a:p>
            <a:r>
              <a:rPr lang="en-US" dirty="0"/>
              <a:t>The use of both analog and digital transmission for a computer-to-computer call. Conversion is done by the modems and codecs.</a:t>
            </a:r>
          </a:p>
        </p:txBody>
      </p:sp>
      <p:pic>
        <p:nvPicPr>
          <p:cNvPr id="7" name="Picture Placeholder 6" descr="Figure 2-26. The use of both analog and digital transmission for a computer-to-computer call. Conversion is done by the modems and codecs."/>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29587" y="2111404"/>
            <a:ext cx="7484826" cy="2269301"/>
          </a:xfrm>
        </p:spPr>
      </p:pic>
    </p:spTree>
    <p:extLst>
      <p:ext uri="{BB962C8B-B14F-4D97-AF65-F5344CB8AC3E}">
        <p14:creationId xmlns:p14="http://schemas.microsoft.com/office/powerpoint/2010/main" val="7995687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Telephone Modems (2 of 2)</a:t>
            </a:r>
          </a:p>
        </p:txBody>
      </p:sp>
      <p:sp>
        <p:nvSpPr>
          <p:cNvPr id="5" name="Text Placeholder 4"/>
          <p:cNvSpPr>
            <a:spLocks noGrp="1"/>
          </p:cNvSpPr>
          <p:nvPr>
            <p:ph type="body" idx="1"/>
          </p:nvPr>
        </p:nvSpPr>
        <p:spPr>
          <a:xfrm>
            <a:off x="457200" y="5638800"/>
            <a:ext cx="8229600" cy="430538"/>
          </a:xfrm>
        </p:spPr>
        <p:txBody>
          <a:bodyPr/>
          <a:lstStyle/>
          <a:p>
            <a:pPr algn="ctr"/>
            <a:r>
              <a:rPr lang="en-US" dirty="0"/>
              <a:t>Some modem standards and their bit rate.</a:t>
            </a:r>
          </a:p>
        </p:txBody>
      </p:sp>
      <p:pic>
        <p:nvPicPr>
          <p:cNvPr id="7" name="Picture 6">
            <a:extLst>
              <a:ext uri="{FF2B5EF4-FFF2-40B4-BE49-F238E27FC236}">
                <a16:creationId xmlns:a16="http://schemas.microsoft.com/office/drawing/2014/main" id="{B54F2EAB-9B75-6A40-96E9-4C0E3C1BAD05}"/>
              </a:ext>
            </a:extLst>
          </p:cNvPr>
          <p:cNvPicPr>
            <a:picLocks noChangeAspect="1"/>
          </p:cNvPicPr>
          <p:nvPr/>
        </p:nvPicPr>
        <p:blipFill>
          <a:blip r:embed="rId3"/>
          <a:stretch>
            <a:fillRect/>
          </a:stretch>
        </p:blipFill>
        <p:spPr>
          <a:xfrm>
            <a:off x="1225048" y="1719072"/>
            <a:ext cx="6693904" cy="3419856"/>
          </a:xfrm>
          <a:prstGeom prst="rect">
            <a:avLst/>
          </a:prstGeom>
        </p:spPr>
      </p:pic>
    </p:spTree>
    <p:extLst>
      <p:ext uri="{BB962C8B-B14F-4D97-AF65-F5344CB8AC3E}">
        <p14:creationId xmlns:p14="http://schemas.microsoft.com/office/powerpoint/2010/main" val="35444305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Subscriber Lines (DSL) (1 of 3)</a:t>
            </a:r>
          </a:p>
        </p:txBody>
      </p:sp>
      <p:sp>
        <p:nvSpPr>
          <p:cNvPr id="5" name="Text Placeholder 4"/>
          <p:cNvSpPr>
            <a:spLocks noGrp="1"/>
          </p:cNvSpPr>
          <p:nvPr>
            <p:ph type="body" idx="1"/>
          </p:nvPr>
        </p:nvSpPr>
        <p:spPr/>
        <p:txBody>
          <a:bodyPr/>
          <a:lstStyle/>
          <a:p>
            <a:r>
              <a:rPr lang="en-US" dirty="0"/>
              <a:t>Bandwidth versus distance over Category 3 UTP for DSL.</a:t>
            </a:r>
          </a:p>
        </p:txBody>
      </p:sp>
      <p:pic>
        <p:nvPicPr>
          <p:cNvPr id="7" name="Picture Placeholder 6" descr="Figure 2-28. Bandwidth versus distance over Category 3 UTP for DS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54670" y="1615440"/>
            <a:ext cx="7034659" cy="3435531"/>
          </a:xfrm>
        </p:spPr>
      </p:pic>
    </p:spTree>
    <p:extLst>
      <p:ext uri="{BB962C8B-B14F-4D97-AF65-F5344CB8AC3E}">
        <p14:creationId xmlns:p14="http://schemas.microsoft.com/office/powerpoint/2010/main" val="1732360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Subscriber Lines (DSL) (2 of 3)</a:t>
            </a:r>
          </a:p>
        </p:txBody>
      </p:sp>
      <p:sp>
        <p:nvSpPr>
          <p:cNvPr id="5" name="Text Placeholder 4"/>
          <p:cNvSpPr>
            <a:spLocks noGrp="1"/>
          </p:cNvSpPr>
          <p:nvPr>
            <p:ph type="body" idx="1"/>
          </p:nvPr>
        </p:nvSpPr>
        <p:spPr/>
        <p:txBody>
          <a:bodyPr/>
          <a:lstStyle/>
          <a:p>
            <a:pPr algn="ctr"/>
            <a:r>
              <a:rPr lang="en-US" dirty="0"/>
              <a:t>Operation of ADSL using discrete multitone modulation.</a:t>
            </a:r>
          </a:p>
        </p:txBody>
      </p:sp>
      <p:pic>
        <p:nvPicPr>
          <p:cNvPr id="3" name="Picture Placeholder 2" descr="Figure 2-29. Operation of ADSL using discrete multitone modula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57333" y="2244408"/>
            <a:ext cx="7834730" cy="1845454"/>
          </a:xfrm>
        </p:spPr>
      </p:pic>
    </p:spTree>
    <p:extLst>
      <p:ext uri="{BB962C8B-B14F-4D97-AF65-F5344CB8AC3E}">
        <p14:creationId xmlns:p14="http://schemas.microsoft.com/office/powerpoint/2010/main" val="36248216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Subscriber Lines (DSL) (3 of 3)</a:t>
            </a:r>
          </a:p>
        </p:txBody>
      </p:sp>
      <p:sp>
        <p:nvSpPr>
          <p:cNvPr id="5" name="Text Placeholder 4"/>
          <p:cNvSpPr>
            <a:spLocks noGrp="1"/>
          </p:cNvSpPr>
          <p:nvPr>
            <p:ph type="body" idx="1"/>
          </p:nvPr>
        </p:nvSpPr>
        <p:spPr>
          <a:xfrm>
            <a:off x="457200" y="5608320"/>
            <a:ext cx="8229600" cy="461018"/>
          </a:xfrm>
        </p:spPr>
        <p:txBody>
          <a:bodyPr/>
          <a:lstStyle/>
          <a:p>
            <a:pPr algn="ctr"/>
            <a:r>
              <a:rPr lang="en-US" dirty="0"/>
              <a:t>A typical ADSL equipment configuration.</a:t>
            </a:r>
          </a:p>
        </p:txBody>
      </p:sp>
      <p:pic>
        <p:nvPicPr>
          <p:cNvPr id="3" name="Picture Placeholder 2" descr="Figure 2-30. A typical ADSL equipment configura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492134" y="1814632"/>
            <a:ext cx="6159731" cy="3416767"/>
          </a:xfrm>
        </p:spPr>
      </p:pic>
    </p:spTree>
    <p:extLst>
      <p:ext uri="{BB962C8B-B14F-4D97-AF65-F5344CB8AC3E}">
        <p14:creationId xmlns:p14="http://schemas.microsoft.com/office/powerpoint/2010/main" val="4122167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To The X (FTTX)</a:t>
            </a:r>
          </a:p>
        </p:txBody>
      </p:sp>
      <p:sp>
        <p:nvSpPr>
          <p:cNvPr id="6" name="Text Placeholder 5"/>
          <p:cNvSpPr>
            <a:spLocks noGrp="1"/>
          </p:cNvSpPr>
          <p:nvPr>
            <p:ph type="body" idx="1"/>
          </p:nvPr>
        </p:nvSpPr>
        <p:spPr>
          <a:xfrm>
            <a:off x="457200" y="5486400"/>
            <a:ext cx="8229600" cy="582938"/>
          </a:xfrm>
        </p:spPr>
        <p:txBody>
          <a:bodyPr/>
          <a:lstStyle/>
          <a:p>
            <a:pPr algn="ctr"/>
            <a:r>
              <a:rPr lang="en-US" dirty="0"/>
              <a:t>Passive optical network for Fiber To The Home.</a:t>
            </a:r>
          </a:p>
        </p:txBody>
      </p:sp>
      <p:pic>
        <p:nvPicPr>
          <p:cNvPr id="7" name="Picture Placeholder 6" descr="Figure 2-31. Passive optical network for Fiber To The Home."/>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484906" y="1848168"/>
            <a:ext cx="8174187" cy="2710648"/>
          </a:xfrm>
        </p:spPr>
      </p:pic>
    </p:spTree>
    <p:extLst>
      <p:ext uri="{BB962C8B-B14F-4D97-AF65-F5344CB8AC3E}">
        <p14:creationId xmlns:p14="http://schemas.microsoft.com/office/powerpoint/2010/main" val="427625262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Trunks and Multiplexing</a:t>
            </a:r>
            <a:endParaRPr lang="en-US" sz="3200" dirty="0"/>
          </a:p>
        </p:txBody>
      </p:sp>
      <p:sp>
        <p:nvSpPr>
          <p:cNvPr id="3" name="Text Placeholder 2"/>
          <p:cNvSpPr>
            <a:spLocks noGrp="1"/>
          </p:cNvSpPr>
          <p:nvPr>
            <p:ph type="body" idx="1"/>
          </p:nvPr>
        </p:nvSpPr>
        <p:spPr/>
        <p:txBody>
          <a:bodyPr/>
          <a:lstStyle/>
          <a:p>
            <a:r>
              <a:rPr lang="en-US" dirty="0"/>
              <a:t>Digitizing Voice Signals</a:t>
            </a:r>
          </a:p>
          <a:p>
            <a:r>
              <a:rPr lang="en-US" dirty="0"/>
              <a:t>T-Carrier: Multiplexing Digital Signals on the Phone Network</a:t>
            </a:r>
          </a:p>
          <a:p>
            <a:r>
              <a:rPr lang="en-US" dirty="0"/>
              <a:t>Multiplexing Optical Networks: SONET/SDH</a:t>
            </a:r>
          </a:p>
        </p:txBody>
      </p:sp>
    </p:spTree>
    <p:extLst>
      <p:ext uri="{BB962C8B-B14F-4D97-AF65-F5344CB8AC3E}">
        <p14:creationId xmlns:p14="http://schemas.microsoft.com/office/powerpoint/2010/main" val="28787042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Digitizing Voice Signals</a:t>
            </a:r>
          </a:p>
        </p:txBody>
      </p:sp>
      <p:sp>
        <p:nvSpPr>
          <p:cNvPr id="3" name="Text Placeholder 2"/>
          <p:cNvSpPr>
            <a:spLocks noGrp="1"/>
          </p:cNvSpPr>
          <p:nvPr>
            <p:ph type="body" idx="1"/>
          </p:nvPr>
        </p:nvSpPr>
        <p:spPr/>
        <p:txBody>
          <a:bodyPr/>
          <a:lstStyle/>
          <a:p>
            <a:r>
              <a:rPr lang="en-US" dirty="0"/>
              <a:t>TDM technique in widespread use today</a:t>
            </a:r>
          </a:p>
          <a:p>
            <a:pPr lvl="1"/>
            <a:r>
              <a:rPr lang="en-US" dirty="0"/>
              <a:t>Conversion from analog to digital in the end office is needed</a:t>
            </a:r>
          </a:p>
          <a:p>
            <a:pPr lvl="1"/>
            <a:r>
              <a:rPr lang="en-US" dirty="0"/>
              <a:t>Use a codec to digitize analog signals</a:t>
            </a:r>
          </a:p>
          <a:p>
            <a:pPr lvl="1"/>
            <a:r>
              <a:rPr lang="en-US" dirty="0"/>
              <a:t>PCM (Pulse Code Modulation) technique used</a:t>
            </a:r>
          </a:p>
          <a:p>
            <a:pPr lvl="1"/>
            <a:r>
              <a:rPr lang="en-US" dirty="0"/>
              <a:t>Each sample of the amplitude of the signal is quantized to an 8-bit number</a:t>
            </a:r>
          </a:p>
          <a:p>
            <a:pPr lvl="1"/>
            <a:r>
              <a:rPr lang="en-US" dirty="0"/>
              <a:t>Two versions of quantization are used: </a:t>
            </a:r>
            <a:r>
              <a:rPr lang="en-US" dirty="0" err="1"/>
              <a:t>μ</a:t>
            </a:r>
            <a:r>
              <a:rPr lang="en-US" dirty="0"/>
              <a:t>-law and A-law</a:t>
            </a:r>
          </a:p>
          <a:p>
            <a:pPr lvl="1"/>
            <a:r>
              <a:rPr lang="en-US" dirty="0"/>
              <a:t>Companding</a:t>
            </a:r>
          </a:p>
          <a:p>
            <a:pPr lvl="2"/>
            <a:r>
              <a:rPr lang="en-US" dirty="0"/>
              <a:t>Compressing the dynamic range of the signal before it is (evenly) quantized</a:t>
            </a:r>
          </a:p>
          <a:p>
            <a:pPr lvl="2"/>
            <a:r>
              <a:rPr lang="en-US" dirty="0"/>
              <a:t>Expanding it when the analog signal is recreated</a:t>
            </a:r>
          </a:p>
          <a:p>
            <a:pPr lvl="1"/>
            <a:r>
              <a:rPr lang="en-US" dirty="0"/>
              <a:t>Analog signal recreated from the quantized samples by playing them out (and smoothing them) over time</a:t>
            </a:r>
          </a:p>
        </p:txBody>
      </p:sp>
    </p:spTree>
    <p:extLst>
      <p:ext uri="{BB962C8B-B14F-4D97-AF65-F5344CB8AC3E}">
        <p14:creationId xmlns:p14="http://schemas.microsoft.com/office/powerpoint/2010/main" val="9412150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T-Carrier: Multiplexing Digital Signals on the Phone Network (1 of 2)</a:t>
            </a:r>
            <a:endParaRPr lang="en-US" sz="3200" dirty="0"/>
          </a:p>
        </p:txBody>
      </p:sp>
      <p:sp>
        <p:nvSpPr>
          <p:cNvPr id="5" name="Text Placeholder 4"/>
          <p:cNvSpPr>
            <a:spLocks noGrp="1"/>
          </p:cNvSpPr>
          <p:nvPr>
            <p:ph type="body" idx="1"/>
          </p:nvPr>
        </p:nvSpPr>
        <p:spPr>
          <a:xfrm>
            <a:off x="457200" y="5379720"/>
            <a:ext cx="8229600" cy="689618"/>
          </a:xfrm>
        </p:spPr>
        <p:txBody>
          <a:bodyPr/>
          <a:lstStyle/>
          <a:p>
            <a:pPr algn="ctr"/>
            <a:r>
              <a:rPr lang="en-US" dirty="0"/>
              <a:t>The T1 carrier (1.544 Mbps).</a:t>
            </a:r>
          </a:p>
        </p:txBody>
      </p:sp>
      <p:pic>
        <p:nvPicPr>
          <p:cNvPr id="7" name="Picture Placeholder 6" descr="Figure 2-32. The T1 carrier (1.544 Mbp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93371" y="1752957"/>
            <a:ext cx="7157258" cy="3298014"/>
          </a:xfrm>
        </p:spPr>
      </p:pic>
    </p:spTree>
    <p:extLst>
      <p:ext uri="{BB962C8B-B14F-4D97-AF65-F5344CB8AC3E}">
        <p14:creationId xmlns:p14="http://schemas.microsoft.com/office/powerpoint/2010/main" val="238490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Coaxial Cable</a:t>
            </a:r>
          </a:p>
        </p:txBody>
      </p:sp>
      <p:sp>
        <p:nvSpPr>
          <p:cNvPr id="5" name="Text Placeholder 4" descr="Figure 2-2. A coaxial cable."/>
          <p:cNvSpPr>
            <a:spLocks noGrp="1"/>
          </p:cNvSpPr>
          <p:nvPr>
            <p:ph type="body" idx="1"/>
          </p:nvPr>
        </p:nvSpPr>
        <p:spPr/>
        <p:txBody>
          <a:bodyPr/>
          <a:lstStyle/>
          <a:p>
            <a:r>
              <a:rPr lang="en-US" dirty="0"/>
              <a:t>A coaxial cable consists of a stiff copper wire as the core, surrounded by an insulating material. The insulator is encased by a cylindrical conductor, often as a closely woven braided mesh. The outer conductor is covered in a protective plastic sheath.</a:t>
            </a:r>
          </a:p>
        </p:txBody>
      </p:sp>
      <p:pic>
        <p:nvPicPr>
          <p:cNvPr id="7" name="Picture Placeholder 6" descr="Figure 2.2 shows a cutaway view of a coaxial cable. &#10;&#10;A coaxial cable consists of a stiff copper wire as the core, surrounded by an insulating material. The insulator is encased by a cylindrical conductor, often as a closely woven braided mesh. The outer conductor is covered in a protective plastic sheath."/>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542900" y="2410675"/>
            <a:ext cx="8058199" cy="1795577"/>
          </a:xfrm>
        </p:spPr>
      </p:pic>
    </p:spTree>
    <p:extLst>
      <p:ext uri="{BB962C8B-B14F-4D97-AF65-F5344CB8AC3E}">
        <p14:creationId xmlns:p14="http://schemas.microsoft.com/office/powerpoint/2010/main" val="20994684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T-Carrier: Multiplexing Digital Signals on the Phone Network (2 of 2)</a:t>
            </a:r>
            <a:endParaRPr lang="en-US" sz="3200" dirty="0"/>
          </a:p>
        </p:txBody>
      </p:sp>
      <p:sp>
        <p:nvSpPr>
          <p:cNvPr id="5" name="Text Placeholder 4"/>
          <p:cNvSpPr>
            <a:spLocks noGrp="1"/>
          </p:cNvSpPr>
          <p:nvPr>
            <p:ph type="body" idx="1"/>
          </p:nvPr>
        </p:nvSpPr>
        <p:spPr>
          <a:xfrm>
            <a:off x="457200" y="5349240"/>
            <a:ext cx="8229600" cy="720098"/>
          </a:xfrm>
        </p:spPr>
        <p:txBody>
          <a:bodyPr/>
          <a:lstStyle/>
          <a:p>
            <a:pPr algn="ctr"/>
            <a:r>
              <a:rPr lang="en-US" dirty="0"/>
              <a:t>Multiplexing T1 streams into higher carriers.</a:t>
            </a:r>
          </a:p>
        </p:txBody>
      </p:sp>
      <p:pic>
        <p:nvPicPr>
          <p:cNvPr id="4" name="Picture Placeholder 3" descr="Figure 2-33. Multiplexing T1 streams into higher carrier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02778" y="2477163"/>
            <a:ext cx="7338444" cy="2104825"/>
          </a:xfrm>
        </p:spPr>
      </p:pic>
    </p:spTree>
    <p:extLst>
      <p:ext uri="{BB962C8B-B14F-4D97-AF65-F5344CB8AC3E}">
        <p14:creationId xmlns:p14="http://schemas.microsoft.com/office/powerpoint/2010/main" val="243003188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Multiplexing Optical Networks: SONET/SDH (1 of 2)</a:t>
            </a:r>
            <a:endParaRPr lang="en-US" sz="3200" dirty="0"/>
          </a:p>
        </p:txBody>
      </p:sp>
      <p:sp>
        <p:nvSpPr>
          <p:cNvPr id="5" name="Text Placeholder 4"/>
          <p:cNvSpPr>
            <a:spLocks noGrp="1"/>
          </p:cNvSpPr>
          <p:nvPr>
            <p:ph type="body" idx="1"/>
          </p:nvPr>
        </p:nvSpPr>
        <p:spPr>
          <a:xfrm>
            <a:off x="457200" y="5577840"/>
            <a:ext cx="8229600" cy="491498"/>
          </a:xfrm>
        </p:spPr>
        <p:txBody>
          <a:bodyPr/>
          <a:lstStyle/>
          <a:p>
            <a:pPr algn="ctr"/>
            <a:r>
              <a:rPr lang="en-US" dirty="0"/>
              <a:t>Two back-to-back SONET frames.</a:t>
            </a:r>
          </a:p>
        </p:txBody>
      </p:sp>
      <p:pic>
        <p:nvPicPr>
          <p:cNvPr id="7" name="Picture Placeholder 6" descr="Figure 2-34. Tw o back-to-back SONET frame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60812" y="1654448"/>
            <a:ext cx="7422376" cy="3564343"/>
          </a:xfrm>
        </p:spPr>
      </p:pic>
    </p:spTree>
    <p:extLst>
      <p:ext uri="{BB962C8B-B14F-4D97-AF65-F5344CB8AC3E}">
        <p14:creationId xmlns:p14="http://schemas.microsoft.com/office/powerpoint/2010/main" val="246976676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Multiplexing Optical Networks: SONET/SDH (2 of 2)</a:t>
            </a:r>
            <a:endParaRPr lang="en-US" sz="3200" dirty="0"/>
          </a:p>
        </p:txBody>
      </p:sp>
      <p:sp>
        <p:nvSpPr>
          <p:cNvPr id="5" name="Text Placeholder 4"/>
          <p:cNvSpPr>
            <a:spLocks noGrp="1"/>
          </p:cNvSpPr>
          <p:nvPr>
            <p:ph type="body" idx="1"/>
          </p:nvPr>
        </p:nvSpPr>
        <p:spPr>
          <a:xfrm>
            <a:off x="457200" y="5516880"/>
            <a:ext cx="8229600" cy="552458"/>
          </a:xfrm>
        </p:spPr>
        <p:txBody>
          <a:bodyPr/>
          <a:lstStyle/>
          <a:p>
            <a:pPr algn="ctr"/>
            <a:r>
              <a:rPr lang="en-US" dirty="0"/>
              <a:t>SONET and SDH multiplex rates.</a:t>
            </a:r>
          </a:p>
        </p:txBody>
      </p:sp>
      <p:pic>
        <p:nvPicPr>
          <p:cNvPr id="8" name="Picture 7">
            <a:extLst>
              <a:ext uri="{FF2B5EF4-FFF2-40B4-BE49-F238E27FC236}">
                <a16:creationId xmlns:a16="http://schemas.microsoft.com/office/drawing/2014/main" id="{1965C7D8-D0A0-3C47-A027-6C3005ACCD40}"/>
              </a:ext>
            </a:extLst>
          </p:cNvPr>
          <p:cNvPicPr>
            <a:picLocks noChangeAspect="1"/>
          </p:cNvPicPr>
          <p:nvPr/>
        </p:nvPicPr>
        <p:blipFill>
          <a:blip r:embed="rId2"/>
          <a:stretch>
            <a:fillRect/>
          </a:stretch>
        </p:blipFill>
        <p:spPr>
          <a:xfrm>
            <a:off x="457200" y="1859574"/>
            <a:ext cx="8229600" cy="3138852"/>
          </a:xfrm>
          <a:prstGeom prst="rect">
            <a:avLst/>
          </a:prstGeom>
        </p:spPr>
      </p:pic>
    </p:spTree>
    <p:extLst>
      <p:ext uri="{BB962C8B-B14F-4D97-AF65-F5344CB8AC3E}">
        <p14:creationId xmlns:p14="http://schemas.microsoft.com/office/powerpoint/2010/main" val="36889311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Switching</a:t>
            </a:r>
          </a:p>
        </p:txBody>
      </p:sp>
      <p:sp>
        <p:nvSpPr>
          <p:cNvPr id="3" name="Text Placeholder 2"/>
          <p:cNvSpPr>
            <a:spLocks noGrp="1"/>
          </p:cNvSpPr>
          <p:nvPr>
            <p:ph type="body" idx="1"/>
          </p:nvPr>
        </p:nvSpPr>
        <p:spPr/>
        <p:txBody>
          <a:bodyPr/>
          <a:lstStyle/>
          <a:p>
            <a:r>
              <a:rPr lang="en-US" dirty="0"/>
              <a:t>Phone system principal parts</a:t>
            </a:r>
          </a:p>
          <a:p>
            <a:pPr lvl="1"/>
            <a:r>
              <a:rPr lang="en-US" dirty="0"/>
              <a:t>Outside plant (outside switching offices)</a:t>
            </a:r>
          </a:p>
          <a:p>
            <a:pPr lvl="1"/>
            <a:r>
              <a:rPr lang="en-US" dirty="0"/>
              <a:t>Inside plant (inside switching offices)</a:t>
            </a:r>
          </a:p>
          <a:p>
            <a:r>
              <a:rPr lang="en-US" dirty="0"/>
              <a:t>Two different switching techniques</a:t>
            </a:r>
          </a:p>
          <a:p>
            <a:pPr lvl="1"/>
            <a:r>
              <a:rPr lang="en-US" dirty="0"/>
              <a:t>Circuit switching: traditional telephone system</a:t>
            </a:r>
          </a:p>
          <a:p>
            <a:pPr lvl="1"/>
            <a:r>
              <a:rPr lang="en-US" dirty="0"/>
              <a:t>Packet switching: voice over IP technology</a:t>
            </a:r>
          </a:p>
        </p:txBody>
      </p:sp>
    </p:spTree>
    <p:extLst>
      <p:ext uri="{BB962C8B-B14F-4D97-AF65-F5344CB8AC3E}">
        <p14:creationId xmlns:p14="http://schemas.microsoft.com/office/powerpoint/2010/main" val="24102389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Circuit Switching (1 of 2)</a:t>
            </a:r>
            <a:endParaRPr lang="en-US" sz="3200" dirty="0"/>
          </a:p>
        </p:txBody>
      </p:sp>
      <p:sp>
        <p:nvSpPr>
          <p:cNvPr id="5" name="Text Placeholder 4"/>
          <p:cNvSpPr>
            <a:spLocks noGrp="1"/>
          </p:cNvSpPr>
          <p:nvPr>
            <p:ph type="body" idx="1"/>
          </p:nvPr>
        </p:nvSpPr>
        <p:spPr>
          <a:xfrm>
            <a:off x="457200" y="5669280"/>
            <a:ext cx="8229600" cy="400058"/>
          </a:xfrm>
        </p:spPr>
        <p:txBody>
          <a:bodyPr/>
          <a:lstStyle/>
          <a:p>
            <a:pPr algn="ctr"/>
            <a:r>
              <a:rPr lang="en-US" dirty="0"/>
              <a:t>(a) Circuit switching. (b) Packet switching.</a:t>
            </a:r>
          </a:p>
        </p:txBody>
      </p:sp>
      <p:pic>
        <p:nvPicPr>
          <p:cNvPr id="7" name="Picture Placeholder 6" descr="Figure 2-36. (a) Circuit switching. (b) Packet switching."/>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882140" y="1557595"/>
            <a:ext cx="5379720" cy="3849489"/>
          </a:xfrm>
        </p:spPr>
      </p:pic>
    </p:spTree>
    <p:extLst>
      <p:ext uri="{BB962C8B-B14F-4D97-AF65-F5344CB8AC3E}">
        <p14:creationId xmlns:p14="http://schemas.microsoft.com/office/powerpoint/2010/main" val="18925567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Circuit Switching (2 of 2)</a:t>
            </a:r>
            <a:endParaRPr lang="en-US" sz="3200" dirty="0"/>
          </a:p>
        </p:txBody>
      </p:sp>
      <p:sp>
        <p:nvSpPr>
          <p:cNvPr id="5" name="Text Placeholder 4"/>
          <p:cNvSpPr>
            <a:spLocks noGrp="1"/>
          </p:cNvSpPr>
          <p:nvPr>
            <p:ph type="body" idx="1"/>
          </p:nvPr>
        </p:nvSpPr>
        <p:spPr>
          <a:xfrm>
            <a:off x="457200" y="5582653"/>
            <a:ext cx="8229600" cy="486685"/>
          </a:xfrm>
        </p:spPr>
        <p:txBody>
          <a:bodyPr/>
          <a:lstStyle/>
          <a:p>
            <a:pPr algn="ctr"/>
            <a:r>
              <a:rPr lang="en-US" dirty="0"/>
              <a:t>Timing of events in (a) circuit switching, (b) packet switching.</a:t>
            </a:r>
          </a:p>
        </p:txBody>
      </p:sp>
      <p:pic>
        <p:nvPicPr>
          <p:cNvPr id="4" name="Picture Placeholder 3" descr="Figure 2-37. Timing of events in (a) circuit switching, (b) packet switching."/>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598821" y="1667691"/>
            <a:ext cx="3951090" cy="3777528"/>
          </a:xfrm>
        </p:spPr>
      </p:pic>
    </p:spTree>
    <p:extLst>
      <p:ext uri="{BB962C8B-B14F-4D97-AF65-F5344CB8AC3E}">
        <p14:creationId xmlns:p14="http://schemas.microsoft.com/office/powerpoint/2010/main" val="32039893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Packet Switching</a:t>
            </a:r>
            <a:endParaRPr lang="en-US" sz="3200" dirty="0"/>
          </a:p>
        </p:txBody>
      </p:sp>
      <p:sp>
        <p:nvSpPr>
          <p:cNvPr id="5" name="Text Placeholder 4"/>
          <p:cNvSpPr>
            <a:spLocks noGrp="1"/>
          </p:cNvSpPr>
          <p:nvPr>
            <p:ph type="body" idx="1"/>
          </p:nvPr>
        </p:nvSpPr>
        <p:spPr>
          <a:xfrm>
            <a:off x="457200" y="5608320"/>
            <a:ext cx="8229600" cy="461018"/>
          </a:xfrm>
        </p:spPr>
        <p:txBody>
          <a:bodyPr/>
          <a:lstStyle/>
          <a:p>
            <a:pPr algn="ctr"/>
            <a:r>
              <a:rPr lang="en-US" dirty="0"/>
              <a:t>A comparison of circuit-switched and packet-switched networks.</a:t>
            </a:r>
          </a:p>
        </p:txBody>
      </p:sp>
      <p:pic>
        <p:nvPicPr>
          <p:cNvPr id="15" name="Picture 14">
            <a:extLst>
              <a:ext uri="{FF2B5EF4-FFF2-40B4-BE49-F238E27FC236}">
                <a16:creationId xmlns:a16="http://schemas.microsoft.com/office/drawing/2014/main" id="{373A2EB2-ACEC-CD45-97C7-CE3A1D065D3C}"/>
              </a:ext>
            </a:extLst>
          </p:cNvPr>
          <p:cNvPicPr>
            <a:picLocks noChangeAspect="1"/>
          </p:cNvPicPr>
          <p:nvPr/>
        </p:nvPicPr>
        <p:blipFill>
          <a:blip r:embed="rId2"/>
          <a:stretch>
            <a:fillRect/>
          </a:stretch>
        </p:blipFill>
        <p:spPr>
          <a:xfrm>
            <a:off x="302768" y="1603250"/>
            <a:ext cx="8384032" cy="4005070"/>
          </a:xfrm>
          <a:prstGeom prst="rect">
            <a:avLst/>
          </a:prstGeom>
        </p:spPr>
      </p:pic>
    </p:spTree>
    <p:extLst>
      <p:ext uri="{BB962C8B-B14F-4D97-AF65-F5344CB8AC3E}">
        <p14:creationId xmlns:p14="http://schemas.microsoft.com/office/powerpoint/2010/main" val="235132016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Cellular Networks</a:t>
            </a:r>
          </a:p>
        </p:txBody>
      </p:sp>
      <p:sp>
        <p:nvSpPr>
          <p:cNvPr id="3" name="Text Placeholder 2"/>
          <p:cNvSpPr>
            <a:spLocks noGrp="1"/>
          </p:cNvSpPr>
          <p:nvPr>
            <p:ph type="body" idx="1"/>
          </p:nvPr>
        </p:nvSpPr>
        <p:spPr/>
        <p:txBody>
          <a:bodyPr/>
          <a:lstStyle/>
          <a:p>
            <a:r>
              <a:rPr lang="en-US" dirty="0"/>
              <a:t>Mobile phone distinct generations</a:t>
            </a:r>
          </a:p>
          <a:p>
            <a:r>
              <a:rPr lang="en-US" dirty="0"/>
              <a:t>The initial three generations: 1G, 2G, 3G</a:t>
            </a:r>
          </a:p>
          <a:p>
            <a:pPr lvl="1"/>
            <a:r>
              <a:rPr lang="en-US" dirty="0"/>
              <a:t>Provided analog voice, digital voice, and both digital voice and data (Internet, email, etc.) respectively</a:t>
            </a:r>
          </a:p>
          <a:p>
            <a:r>
              <a:rPr lang="en-US" dirty="0"/>
              <a:t>4G technology adds capabilities</a:t>
            </a:r>
          </a:p>
          <a:p>
            <a:pPr lvl="1"/>
            <a:r>
              <a:rPr lang="en-US" dirty="0"/>
              <a:t>Physical layer transmission techniques and IP-based femtocells</a:t>
            </a:r>
          </a:p>
          <a:p>
            <a:pPr lvl="1"/>
            <a:r>
              <a:rPr lang="en-US" dirty="0"/>
              <a:t>4G is based on packet switching only (no circuit switching)</a:t>
            </a:r>
          </a:p>
          <a:p>
            <a:r>
              <a:rPr lang="en-US" dirty="0"/>
              <a:t>5G being rolled out now</a:t>
            </a:r>
          </a:p>
          <a:p>
            <a:pPr lvl="1"/>
            <a:r>
              <a:rPr lang="en-US" dirty="0"/>
              <a:t>Supports up to 20 Gbps transmissions and denser deployments</a:t>
            </a:r>
          </a:p>
          <a:p>
            <a:pPr lvl="1"/>
            <a:r>
              <a:rPr lang="en-US" dirty="0"/>
              <a:t>Focus on reducing network latency</a:t>
            </a:r>
          </a:p>
        </p:txBody>
      </p:sp>
    </p:spTree>
    <p:extLst>
      <p:ext uri="{BB962C8B-B14F-4D97-AF65-F5344CB8AC3E}">
        <p14:creationId xmlns:p14="http://schemas.microsoft.com/office/powerpoint/2010/main" val="23035172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Concepts: Cells, Handoff, Paging</a:t>
            </a:r>
            <a:endParaRPr lang="en-US" sz="3200" dirty="0"/>
          </a:p>
        </p:txBody>
      </p:sp>
      <p:sp>
        <p:nvSpPr>
          <p:cNvPr id="5" name="Text Placeholder 4"/>
          <p:cNvSpPr>
            <a:spLocks noGrp="1"/>
          </p:cNvSpPr>
          <p:nvPr>
            <p:ph type="body" idx="1"/>
          </p:nvPr>
        </p:nvSpPr>
        <p:spPr>
          <a:xfrm>
            <a:off x="457200" y="5334000"/>
            <a:ext cx="8229600" cy="735338"/>
          </a:xfrm>
        </p:spPr>
        <p:txBody>
          <a:bodyPr/>
          <a:lstStyle/>
          <a:p>
            <a:r>
              <a:rPr lang="en-US" dirty="0"/>
              <a:t>(a) Frequencies are not reused in adjacent cells. (b) To add more users, smaller cells can be used.</a:t>
            </a:r>
          </a:p>
        </p:txBody>
      </p:sp>
      <p:pic>
        <p:nvPicPr>
          <p:cNvPr id="7" name="Picture Placeholder 6" descr="Figure 2-39. (a) Frequencies are not reused in adjacent cells. (b) To add more users, smaller cells can be used."/>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84563" y="1734600"/>
            <a:ext cx="6774873" cy="3316371"/>
          </a:xfrm>
        </p:spPr>
      </p:pic>
    </p:spTree>
    <p:extLst>
      <p:ext uri="{BB962C8B-B14F-4D97-AF65-F5344CB8AC3E}">
        <p14:creationId xmlns:p14="http://schemas.microsoft.com/office/powerpoint/2010/main" val="562164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First-Generation (1G) Technology: Analog Voice</a:t>
            </a:r>
          </a:p>
        </p:txBody>
      </p:sp>
      <p:sp>
        <p:nvSpPr>
          <p:cNvPr id="3" name="Text Placeholder 2"/>
          <p:cNvSpPr>
            <a:spLocks noGrp="1"/>
          </p:cNvSpPr>
          <p:nvPr>
            <p:ph type="body" idx="1"/>
          </p:nvPr>
        </p:nvSpPr>
        <p:spPr/>
        <p:txBody>
          <a:bodyPr/>
          <a:lstStyle/>
          <a:p>
            <a:r>
              <a:rPr lang="en-US" dirty="0"/>
              <a:t>1946 push to talk systems</a:t>
            </a:r>
          </a:p>
          <a:p>
            <a:r>
              <a:rPr lang="en-US" dirty="0"/>
              <a:t>1960 IMTS (Improved Mobile Telephone System)</a:t>
            </a:r>
          </a:p>
          <a:p>
            <a:pPr lvl="1"/>
            <a:r>
              <a:rPr lang="en-US" dirty="0"/>
              <a:t>Two frequencies: one for sending, one for receiving</a:t>
            </a:r>
          </a:p>
          <a:p>
            <a:r>
              <a:rPr lang="en-US" dirty="0"/>
              <a:t>1983 AMPS (Advanced Mobile Phone System)</a:t>
            </a:r>
          </a:p>
          <a:p>
            <a:pPr lvl="1"/>
            <a:r>
              <a:rPr lang="en-US" dirty="0"/>
              <a:t>Analog mobile phone system</a:t>
            </a:r>
          </a:p>
          <a:p>
            <a:pPr lvl="1"/>
            <a:r>
              <a:rPr lang="en-US" dirty="0"/>
              <a:t>Cells are typically 10 to 20 km across</a:t>
            </a:r>
          </a:p>
          <a:p>
            <a:pPr lvl="1"/>
            <a:r>
              <a:rPr lang="en-US" dirty="0"/>
              <a:t>Used FDM to separate channels</a:t>
            </a:r>
          </a:p>
          <a:p>
            <a:pPr lvl="1"/>
            <a:r>
              <a:rPr lang="en-US" dirty="0"/>
              <a:t>832 full-duplex channels that consist of a pair of simplex channels used (Frequency Division Duplex)</a:t>
            </a:r>
          </a:p>
          <a:p>
            <a:pPr lvl="1"/>
            <a:r>
              <a:rPr lang="en-US" dirty="0"/>
              <a:t>Each simplex channel is 30 kHz wide</a:t>
            </a:r>
          </a:p>
          <a:p>
            <a:pPr lvl="1"/>
            <a:r>
              <a:rPr lang="en-US" dirty="0"/>
              <a:t>832 channels in AMPS are divided into four categories</a:t>
            </a:r>
          </a:p>
        </p:txBody>
      </p:sp>
    </p:spTree>
    <p:extLst>
      <p:ext uri="{BB962C8B-B14F-4D97-AF65-F5344CB8AC3E}">
        <p14:creationId xmlns:p14="http://schemas.microsoft.com/office/powerpoint/2010/main" val="606436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 Lines</a:t>
            </a:r>
          </a:p>
        </p:txBody>
      </p:sp>
      <p:sp>
        <p:nvSpPr>
          <p:cNvPr id="5" name="Text Placeholder 4"/>
          <p:cNvSpPr>
            <a:spLocks noGrp="1"/>
          </p:cNvSpPr>
          <p:nvPr>
            <p:ph type="body" idx="1"/>
          </p:nvPr>
        </p:nvSpPr>
        <p:spPr/>
        <p:txBody>
          <a:bodyPr/>
          <a:lstStyle/>
          <a:p>
            <a:r>
              <a:rPr lang="en-US" dirty="0"/>
              <a:t>Using power lines for networking is simple. In this case, a TV and a receiver are plugged into the wall, which must be done anyway because they need power. Then they can send and receive movies over the electrical wiring.</a:t>
            </a:r>
          </a:p>
        </p:txBody>
      </p:sp>
      <p:pic>
        <p:nvPicPr>
          <p:cNvPr id="7" name="Picture Placeholder 6" descr="Figure 2.3 A network that uses household electrical wiring.&#10;&#10;This figure illustrates the convenience of using power lines for networking. Simply plug a TV and a receiver into the wall, which you must do anyway because they&#10;need power, and they can send and receive movies over the electrical wiring."/>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08371" y="2369728"/>
            <a:ext cx="7127257" cy="1810974"/>
          </a:xfrm>
        </p:spPr>
      </p:pic>
    </p:spTree>
    <p:extLst>
      <p:ext uri="{BB962C8B-B14F-4D97-AF65-F5344CB8AC3E}">
        <p14:creationId xmlns:p14="http://schemas.microsoft.com/office/powerpoint/2010/main" val="123925788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 Management</a:t>
            </a:r>
          </a:p>
        </p:txBody>
      </p:sp>
      <p:sp>
        <p:nvSpPr>
          <p:cNvPr id="3" name="Text Placeholder 2"/>
          <p:cNvSpPr>
            <a:spLocks noGrp="1"/>
          </p:cNvSpPr>
          <p:nvPr>
            <p:ph type="body" idx="1"/>
          </p:nvPr>
        </p:nvSpPr>
        <p:spPr/>
        <p:txBody>
          <a:bodyPr/>
          <a:lstStyle/>
          <a:p>
            <a:r>
              <a:rPr lang="en-US" dirty="0"/>
              <a:t>Outgoing calls</a:t>
            </a:r>
          </a:p>
          <a:p>
            <a:pPr lvl="1"/>
            <a:r>
              <a:rPr lang="en-US" dirty="0"/>
              <a:t>Phone switched on, number entered, CALL button hit</a:t>
            </a:r>
          </a:p>
          <a:p>
            <a:pPr lvl="1"/>
            <a:r>
              <a:rPr lang="en-US" dirty="0"/>
              <a:t>Phone transmits called number and its own identity on the access channel</a:t>
            </a:r>
          </a:p>
          <a:p>
            <a:pPr lvl="1"/>
            <a:r>
              <a:rPr lang="en-US" dirty="0"/>
              <a:t>Base informs the MSC and MSC looks for a channel for the call</a:t>
            </a:r>
          </a:p>
          <a:p>
            <a:r>
              <a:rPr lang="en-US" dirty="0"/>
              <a:t>Incoming calls</a:t>
            </a:r>
          </a:p>
          <a:p>
            <a:pPr lvl="1"/>
            <a:r>
              <a:rPr lang="en-US" dirty="0"/>
              <a:t>Idle phones continuously listen to the paging channel to detect messages directed at them</a:t>
            </a:r>
          </a:p>
          <a:p>
            <a:pPr lvl="1"/>
            <a:r>
              <a:rPr lang="en-US" dirty="0"/>
              <a:t>Packet sent to base station in the current cell as a broadcast on the paging channel</a:t>
            </a:r>
          </a:p>
          <a:p>
            <a:pPr lvl="1"/>
            <a:r>
              <a:rPr lang="en-US" dirty="0"/>
              <a:t>The called phone responds on the access channel</a:t>
            </a:r>
          </a:p>
          <a:p>
            <a:pPr lvl="1"/>
            <a:r>
              <a:rPr lang="en-US" dirty="0"/>
              <a:t>Called phone switches to channel and starts ringing sound</a:t>
            </a:r>
          </a:p>
          <a:p>
            <a:pPr lvl="1"/>
            <a:endParaRPr lang="en-US" dirty="0"/>
          </a:p>
        </p:txBody>
      </p:sp>
    </p:spTree>
    <p:extLst>
      <p:ext uri="{BB962C8B-B14F-4D97-AF65-F5344CB8AC3E}">
        <p14:creationId xmlns:p14="http://schemas.microsoft.com/office/powerpoint/2010/main" val="71528802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Second-Generation (2G) Technology: Digital Voice</a:t>
            </a:r>
          </a:p>
        </p:txBody>
      </p:sp>
      <p:sp>
        <p:nvSpPr>
          <p:cNvPr id="3" name="Text Placeholder 2"/>
          <p:cNvSpPr>
            <a:spLocks noGrp="1"/>
          </p:cNvSpPr>
          <p:nvPr>
            <p:ph type="body" idx="1"/>
          </p:nvPr>
        </p:nvSpPr>
        <p:spPr/>
        <p:txBody>
          <a:bodyPr/>
          <a:lstStyle/>
          <a:p>
            <a:r>
              <a:rPr lang="en-US" dirty="0"/>
              <a:t>Digital advantages</a:t>
            </a:r>
          </a:p>
          <a:p>
            <a:pPr lvl="1"/>
            <a:r>
              <a:rPr lang="en-US" dirty="0"/>
              <a:t>Provides capacity gains by allowing voice signals to be digitized and compressed</a:t>
            </a:r>
          </a:p>
          <a:p>
            <a:pPr lvl="1"/>
            <a:r>
              <a:rPr lang="en-US" dirty="0"/>
              <a:t>Improves security by allowing voice and control signals to be encrypted</a:t>
            </a:r>
          </a:p>
          <a:p>
            <a:pPr lvl="1"/>
            <a:r>
              <a:rPr lang="en-US" dirty="0"/>
              <a:t>Deters fraud and eavesdropping, whether from intentional scanning or echoes of other calls due to RF propagation</a:t>
            </a:r>
          </a:p>
          <a:p>
            <a:pPr lvl="1"/>
            <a:r>
              <a:rPr lang="en-US" dirty="0"/>
              <a:t>Enables new services such as text messaging</a:t>
            </a:r>
          </a:p>
          <a:p>
            <a:r>
              <a:rPr lang="en-US" dirty="0"/>
              <a:t>Three systems developed</a:t>
            </a:r>
          </a:p>
          <a:p>
            <a:pPr lvl="1"/>
            <a:r>
              <a:rPr lang="en-US" dirty="0"/>
              <a:t>D-AMPS (Digital Advanced Mobile Phone System)</a:t>
            </a:r>
          </a:p>
          <a:p>
            <a:pPr lvl="1"/>
            <a:r>
              <a:rPr lang="en-US" dirty="0"/>
              <a:t>GSM (Global System for Mobile communications)</a:t>
            </a:r>
          </a:p>
          <a:p>
            <a:pPr lvl="1"/>
            <a:r>
              <a:rPr lang="en-US" dirty="0"/>
              <a:t>CDMA (Code Division Multiple Access)</a:t>
            </a:r>
          </a:p>
        </p:txBody>
      </p:sp>
    </p:spTree>
    <p:extLst>
      <p:ext uri="{BB962C8B-B14F-4D97-AF65-F5344CB8AC3E}">
        <p14:creationId xmlns:p14="http://schemas.microsoft.com/office/powerpoint/2010/main" val="40514727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GSM: The Global System for Mobile Communications (1 of 3)</a:t>
            </a:r>
          </a:p>
        </p:txBody>
      </p:sp>
      <p:sp>
        <p:nvSpPr>
          <p:cNvPr id="5" name="Text Placeholder 4"/>
          <p:cNvSpPr>
            <a:spLocks noGrp="1"/>
          </p:cNvSpPr>
          <p:nvPr>
            <p:ph type="body" idx="1"/>
          </p:nvPr>
        </p:nvSpPr>
        <p:spPr>
          <a:xfrm>
            <a:off x="457200" y="5461546"/>
            <a:ext cx="8229600" cy="607792"/>
          </a:xfrm>
        </p:spPr>
        <p:txBody>
          <a:bodyPr/>
          <a:lstStyle/>
          <a:p>
            <a:pPr algn="ctr"/>
            <a:r>
              <a:rPr lang="en-US" dirty="0"/>
              <a:t>GSM mobile network architecture.</a:t>
            </a:r>
          </a:p>
        </p:txBody>
      </p:sp>
      <p:pic>
        <p:nvPicPr>
          <p:cNvPr id="7" name="Picture Placeholder 6" descr="Figure 2-40. GSM mobile network architecture."/>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64844" y="2046131"/>
            <a:ext cx="6814311" cy="2664683"/>
          </a:xfrm>
        </p:spPr>
      </p:pic>
    </p:spTree>
    <p:extLst>
      <p:ext uri="{BB962C8B-B14F-4D97-AF65-F5344CB8AC3E}">
        <p14:creationId xmlns:p14="http://schemas.microsoft.com/office/powerpoint/2010/main" val="419241578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GSM: The Global System for Mobile Communications (2 of 3)</a:t>
            </a:r>
          </a:p>
        </p:txBody>
      </p:sp>
      <p:sp>
        <p:nvSpPr>
          <p:cNvPr id="5" name="Text Placeholder 4"/>
          <p:cNvSpPr>
            <a:spLocks noGrp="1"/>
          </p:cNvSpPr>
          <p:nvPr>
            <p:ph type="body" idx="1"/>
          </p:nvPr>
        </p:nvSpPr>
        <p:spPr/>
        <p:txBody>
          <a:bodyPr/>
          <a:lstStyle/>
          <a:p>
            <a:r>
              <a:rPr lang="en-US" dirty="0"/>
              <a:t>GSM uses 124 frequency channels, each of which uses an eight-slot TDM system.</a:t>
            </a:r>
          </a:p>
        </p:txBody>
      </p:sp>
      <p:pic>
        <p:nvPicPr>
          <p:cNvPr id="7" name="Picture Placeholder 6" descr="Figure 2-41. GSM uses 124 frequency channels, each of which uses an eight-slot TDM system."/>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92876" y="1648068"/>
            <a:ext cx="6758247" cy="3050234"/>
          </a:xfrm>
        </p:spPr>
      </p:pic>
    </p:spTree>
    <p:extLst>
      <p:ext uri="{BB962C8B-B14F-4D97-AF65-F5344CB8AC3E}">
        <p14:creationId xmlns:p14="http://schemas.microsoft.com/office/powerpoint/2010/main" val="9580595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GSM: The Global System for Mobile Communications (3 of 3)</a:t>
            </a:r>
          </a:p>
        </p:txBody>
      </p:sp>
      <p:sp>
        <p:nvSpPr>
          <p:cNvPr id="5" name="Text Placeholder 4"/>
          <p:cNvSpPr>
            <a:spLocks noGrp="1"/>
          </p:cNvSpPr>
          <p:nvPr>
            <p:ph type="body" idx="1"/>
          </p:nvPr>
        </p:nvSpPr>
        <p:spPr>
          <a:xfrm>
            <a:off x="457200" y="5593080"/>
            <a:ext cx="8229600" cy="476258"/>
          </a:xfrm>
        </p:spPr>
        <p:txBody>
          <a:bodyPr/>
          <a:lstStyle/>
          <a:p>
            <a:pPr algn="ctr"/>
            <a:r>
              <a:rPr lang="en-US" dirty="0"/>
              <a:t>A portion of the GSM framing structure.</a:t>
            </a:r>
          </a:p>
        </p:txBody>
      </p:sp>
      <p:pic>
        <p:nvPicPr>
          <p:cNvPr id="4" name="Picture Placeholder 3" descr="Figure 2-42. A portion of the GSM framing structure."/>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01436" y="1782394"/>
            <a:ext cx="6941127" cy="3605940"/>
          </a:xfrm>
        </p:spPr>
      </p:pic>
    </p:spTree>
    <p:extLst>
      <p:ext uri="{BB962C8B-B14F-4D97-AF65-F5344CB8AC3E}">
        <p14:creationId xmlns:p14="http://schemas.microsoft.com/office/powerpoint/2010/main" val="59203548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Third-Generation (3G) Technology: Digital Voice and Data</a:t>
            </a:r>
          </a:p>
        </p:txBody>
      </p:sp>
      <p:sp>
        <p:nvSpPr>
          <p:cNvPr id="5" name="Text Placeholder 4"/>
          <p:cNvSpPr>
            <a:spLocks noGrp="1"/>
          </p:cNvSpPr>
          <p:nvPr>
            <p:ph type="body" idx="1"/>
          </p:nvPr>
        </p:nvSpPr>
        <p:spPr>
          <a:xfrm>
            <a:off x="457200" y="5614218"/>
            <a:ext cx="8229600" cy="455120"/>
          </a:xfrm>
        </p:spPr>
        <p:txBody>
          <a:bodyPr/>
          <a:lstStyle/>
          <a:p>
            <a:pPr algn="ctr"/>
            <a:r>
              <a:rPr lang="en-US" dirty="0"/>
              <a:t>Soft handoff (a) before, (b) during, and (c) after.</a:t>
            </a:r>
          </a:p>
        </p:txBody>
      </p:sp>
      <p:pic>
        <p:nvPicPr>
          <p:cNvPr id="7" name="Picture Placeholder 6" descr="Figure 2-43. Soft handoff (a) before, (b) during, and (c) afte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69935" y="2111403"/>
            <a:ext cx="7204129" cy="2686811"/>
          </a:xfrm>
        </p:spPr>
      </p:pic>
    </p:spTree>
    <p:extLst>
      <p:ext uri="{BB962C8B-B14F-4D97-AF65-F5344CB8AC3E}">
        <p14:creationId xmlns:p14="http://schemas.microsoft.com/office/powerpoint/2010/main" val="18026892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Fourth-Generation (4G) Technology: Packet Switching</a:t>
            </a:r>
          </a:p>
        </p:txBody>
      </p:sp>
      <p:sp>
        <p:nvSpPr>
          <p:cNvPr id="3" name="Text Placeholder 2"/>
          <p:cNvSpPr>
            <a:spLocks noGrp="1"/>
          </p:cNvSpPr>
          <p:nvPr>
            <p:ph type="body" idx="1"/>
          </p:nvPr>
        </p:nvSpPr>
        <p:spPr/>
        <p:txBody>
          <a:bodyPr/>
          <a:lstStyle/>
          <a:p>
            <a:r>
              <a:rPr lang="en-US" dirty="0"/>
              <a:t>Also called IMT Advanced</a:t>
            </a:r>
          </a:p>
          <a:p>
            <a:r>
              <a:rPr lang="en-US" dirty="0"/>
              <a:t>Based completely on packet-switched technology</a:t>
            </a:r>
          </a:p>
          <a:p>
            <a:r>
              <a:rPr lang="en-US" dirty="0"/>
              <a:t>EPC (Evolved Packet Core) allows packet switching</a:t>
            </a:r>
          </a:p>
          <a:p>
            <a:pPr lvl="1"/>
            <a:r>
              <a:rPr lang="en-US" dirty="0"/>
              <a:t>Simplified IP network separating voice traffic from the data network</a:t>
            </a:r>
          </a:p>
          <a:p>
            <a:pPr lvl="1"/>
            <a:r>
              <a:rPr lang="en-US" dirty="0"/>
              <a:t>Carries both voice and data in IP packets</a:t>
            </a:r>
          </a:p>
          <a:p>
            <a:pPr lvl="1"/>
            <a:r>
              <a:rPr lang="en-US" dirty="0"/>
              <a:t>Voice over IP (VoIP) network with resources allocated using the statistical multiplexing approaches </a:t>
            </a:r>
          </a:p>
          <a:p>
            <a:pPr lvl="1"/>
            <a:r>
              <a:rPr lang="en-US" dirty="0"/>
              <a:t>The EPC must manage resources in such a way that voice quality remains high in the face of network resources that are shared among many users</a:t>
            </a:r>
          </a:p>
        </p:txBody>
      </p:sp>
    </p:spTree>
    <p:extLst>
      <p:ext uri="{BB962C8B-B14F-4D97-AF65-F5344CB8AC3E}">
        <p14:creationId xmlns:p14="http://schemas.microsoft.com/office/powerpoint/2010/main" val="222873971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Fifth-Generation (5G) Technology</a:t>
            </a:r>
          </a:p>
        </p:txBody>
      </p:sp>
      <p:sp>
        <p:nvSpPr>
          <p:cNvPr id="3" name="Text Placeholder 2"/>
          <p:cNvSpPr>
            <a:spLocks noGrp="1"/>
          </p:cNvSpPr>
          <p:nvPr>
            <p:ph type="body" idx="1"/>
          </p:nvPr>
        </p:nvSpPr>
        <p:spPr/>
        <p:txBody>
          <a:bodyPr/>
          <a:lstStyle/>
          <a:p>
            <a:r>
              <a:rPr lang="en-US" dirty="0"/>
              <a:t>Two main factors</a:t>
            </a:r>
          </a:p>
          <a:p>
            <a:pPr lvl="1"/>
            <a:r>
              <a:rPr lang="en-US" dirty="0"/>
              <a:t>Higher data rates and lower latency than 4G technologies</a:t>
            </a:r>
          </a:p>
          <a:p>
            <a:r>
              <a:rPr lang="en-US" dirty="0"/>
              <a:t>Technology used to increase network capacity</a:t>
            </a:r>
          </a:p>
          <a:p>
            <a:pPr lvl="1"/>
            <a:r>
              <a:rPr lang="en-US" dirty="0"/>
              <a:t>Ultra-densification and offloading</a:t>
            </a:r>
          </a:p>
          <a:p>
            <a:pPr lvl="1"/>
            <a:r>
              <a:rPr lang="en-US" dirty="0"/>
              <a:t>Increased bandwidth with millimeter waves</a:t>
            </a:r>
          </a:p>
          <a:p>
            <a:pPr lvl="1"/>
            <a:r>
              <a:rPr lang="en-US" dirty="0"/>
              <a:t>Increased spectral efficiency through advances in massive MIMO (Multiple-Input Multiple-Output) technology</a:t>
            </a:r>
          </a:p>
          <a:p>
            <a:r>
              <a:rPr lang="en-US" dirty="0"/>
              <a:t>Network slicing feature</a:t>
            </a:r>
          </a:p>
          <a:p>
            <a:pPr lvl="1"/>
            <a:r>
              <a:rPr lang="en-US" dirty="0"/>
              <a:t>Lets cellular carriers create multiple virtual networks on top of the same shared physical infrastructure</a:t>
            </a:r>
          </a:p>
          <a:p>
            <a:pPr lvl="1"/>
            <a:r>
              <a:rPr lang="en-US" dirty="0"/>
              <a:t>Can devote network portions to specific customer use cases</a:t>
            </a:r>
          </a:p>
        </p:txBody>
      </p:sp>
    </p:spTree>
    <p:extLst>
      <p:ext uri="{BB962C8B-B14F-4D97-AF65-F5344CB8AC3E}">
        <p14:creationId xmlns:p14="http://schemas.microsoft.com/office/powerpoint/2010/main" val="240512011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Cable Networks</a:t>
            </a:r>
          </a:p>
        </p:txBody>
      </p:sp>
      <p:sp>
        <p:nvSpPr>
          <p:cNvPr id="3" name="Text Placeholder 2"/>
          <p:cNvSpPr>
            <a:spLocks noGrp="1"/>
          </p:cNvSpPr>
          <p:nvPr>
            <p:ph type="body" idx="1"/>
          </p:nvPr>
        </p:nvSpPr>
        <p:spPr/>
        <p:txBody>
          <a:bodyPr/>
          <a:lstStyle/>
          <a:p>
            <a:r>
              <a:rPr lang="en-US" dirty="0"/>
              <a:t>Cable networks</a:t>
            </a:r>
          </a:p>
          <a:p>
            <a:pPr lvl="1"/>
            <a:r>
              <a:rPr lang="en-US" dirty="0"/>
              <a:t>Will factor heavily into future broadband access networks</a:t>
            </a:r>
          </a:p>
          <a:p>
            <a:r>
              <a:rPr lang="en-US" dirty="0"/>
              <a:t>Many people nowadays get their television, telephone, and Internet service over cable</a:t>
            </a:r>
          </a:p>
          <a:p>
            <a:r>
              <a:rPr lang="en-US" dirty="0"/>
              <a:t>2018 DOCSIS standard</a:t>
            </a:r>
          </a:p>
          <a:p>
            <a:pPr lvl="1"/>
            <a:r>
              <a:rPr lang="en-US" dirty="0"/>
              <a:t>Provides information related to modern cable network architectures</a:t>
            </a:r>
          </a:p>
        </p:txBody>
      </p:sp>
    </p:spTree>
    <p:extLst>
      <p:ext uri="{BB962C8B-B14F-4D97-AF65-F5344CB8AC3E}">
        <p14:creationId xmlns:p14="http://schemas.microsoft.com/office/powerpoint/2010/main" val="276787973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History of Cable Networks: Community Antenna Television</a:t>
            </a:r>
          </a:p>
        </p:txBody>
      </p:sp>
      <p:sp>
        <p:nvSpPr>
          <p:cNvPr id="5" name="Text Placeholder 4"/>
          <p:cNvSpPr>
            <a:spLocks noGrp="1"/>
          </p:cNvSpPr>
          <p:nvPr>
            <p:ph type="body" idx="1"/>
          </p:nvPr>
        </p:nvSpPr>
        <p:spPr/>
        <p:txBody>
          <a:bodyPr/>
          <a:lstStyle/>
          <a:p>
            <a:pPr algn="ctr"/>
            <a:r>
              <a:rPr lang="en-US" dirty="0"/>
              <a:t>An early cable television system.</a:t>
            </a:r>
          </a:p>
        </p:txBody>
      </p:sp>
      <p:pic>
        <p:nvPicPr>
          <p:cNvPr id="7" name="Picture Placeholder 6" descr="Figure 2-44. An early cable television system."/>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18833" y="2460538"/>
            <a:ext cx="7497163" cy="2227839"/>
          </a:xfrm>
        </p:spPr>
      </p:pic>
    </p:spTree>
    <p:extLst>
      <p:ext uri="{BB962C8B-B14F-4D97-AF65-F5344CB8AC3E}">
        <p14:creationId xmlns:p14="http://schemas.microsoft.com/office/powerpoint/2010/main" val="4059718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(1 of 7)</a:t>
            </a:r>
          </a:p>
        </p:txBody>
      </p:sp>
      <p:sp>
        <p:nvSpPr>
          <p:cNvPr id="3" name="Text Placeholder 2"/>
          <p:cNvSpPr>
            <a:spLocks noGrp="1"/>
          </p:cNvSpPr>
          <p:nvPr>
            <p:ph type="body" idx="1"/>
          </p:nvPr>
        </p:nvSpPr>
        <p:spPr/>
        <p:txBody>
          <a:bodyPr/>
          <a:lstStyle/>
          <a:p>
            <a:r>
              <a:rPr lang="en-US" dirty="0"/>
              <a:t>Allows essentially infinite bandwidth</a:t>
            </a:r>
          </a:p>
          <a:p>
            <a:r>
              <a:rPr lang="en-US" dirty="0"/>
              <a:t>Must consider costs</a:t>
            </a:r>
          </a:p>
          <a:p>
            <a:pPr lvl="1"/>
            <a:r>
              <a:rPr lang="en-US" dirty="0"/>
              <a:t>For installation over the last mile and to move bits</a:t>
            </a:r>
          </a:p>
          <a:p>
            <a:r>
              <a:rPr lang="en-US" dirty="0"/>
              <a:t>Uses</a:t>
            </a:r>
          </a:p>
          <a:p>
            <a:pPr lvl="1"/>
            <a:r>
              <a:rPr lang="en-US" dirty="0"/>
              <a:t>Long-haul transmission in network backbones</a:t>
            </a:r>
          </a:p>
          <a:p>
            <a:pPr lvl="1"/>
            <a:r>
              <a:rPr lang="en-US" dirty="0"/>
              <a:t>High-speed LANs</a:t>
            </a:r>
          </a:p>
          <a:p>
            <a:pPr lvl="1"/>
            <a:r>
              <a:rPr lang="en-US" dirty="0"/>
              <a:t>High-speed Internet access</a:t>
            </a:r>
          </a:p>
          <a:p>
            <a:r>
              <a:rPr lang="en-US" dirty="0"/>
              <a:t>Key components</a:t>
            </a:r>
          </a:p>
          <a:p>
            <a:pPr lvl="1"/>
            <a:r>
              <a:rPr lang="en-US" dirty="0"/>
              <a:t>Light source, transmission medium, and detector</a:t>
            </a:r>
          </a:p>
          <a:p>
            <a:r>
              <a:rPr lang="en-US" dirty="0"/>
              <a:t>Transmission system uses physics</a:t>
            </a:r>
          </a:p>
        </p:txBody>
      </p:sp>
    </p:spTree>
    <p:extLst>
      <p:ext uri="{BB962C8B-B14F-4D97-AF65-F5344CB8AC3E}">
        <p14:creationId xmlns:p14="http://schemas.microsoft.com/office/powerpoint/2010/main" val="15365039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Broadband Internet Access Over Cable: HFC Networks (1 of 2)</a:t>
            </a:r>
            <a:endParaRPr lang="en-US" sz="3200" dirty="0"/>
          </a:p>
        </p:txBody>
      </p:sp>
      <p:sp>
        <p:nvSpPr>
          <p:cNvPr id="5" name="Text Placeholder 4"/>
          <p:cNvSpPr>
            <a:spLocks noGrp="1"/>
          </p:cNvSpPr>
          <p:nvPr>
            <p:ph type="body" idx="1"/>
          </p:nvPr>
        </p:nvSpPr>
        <p:spPr>
          <a:xfrm>
            <a:off x="457200" y="5658941"/>
            <a:ext cx="8229600" cy="410397"/>
          </a:xfrm>
        </p:spPr>
        <p:txBody>
          <a:bodyPr/>
          <a:lstStyle/>
          <a:p>
            <a:pPr algn="ctr"/>
            <a:r>
              <a:rPr lang="en-US" dirty="0"/>
              <a:t>(a) Hybrid Fiber-Coax cable network. (b) The fixed phone system.</a:t>
            </a:r>
          </a:p>
        </p:txBody>
      </p:sp>
      <p:pic>
        <p:nvPicPr>
          <p:cNvPr id="7" name="Picture Placeholder 6" descr="Figure 2-45. (a) Hybrid Fiber-Coax cable network. (b) The fixed phone system."/>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423160" y="1375001"/>
            <a:ext cx="3880104" cy="4177260"/>
          </a:xfrm>
        </p:spPr>
      </p:pic>
    </p:spTree>
    <p:extLst>
      <p:ext uri="{BB962C8B-B14F-4D97-AF65-F5344CB8AC3E}">
        <p14:creationId xmlns:p14="http://schemas.microsoft.com/office/powerpoint/2010/main" val="251719368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Broadband Internet Access Over Cable: HFC Networks (2 of 2)</a:t>
            </a:r>
            <a:endParaRPr lang="en-US" sz="3200" dirty="0"/>
          </a:p>
        </p:txBody>
      </p:sp>
      <p:sp>
        <p:nvSpPr>
          <p:cNvPr id="5" name="Text Placeholder 4"/>
          <p:cNvSpPr>
            <a:spLocks noGrp="1"/>
          </p:cNvSpPr>
          <p:nvPr>
            <p:ph type="body" idx="1"/>
          </p:nvPr>
        </p:nvSpPr>
        <p:spPr/>
        <p:txBody>
          <a:bodyPr/>
          <a:lstStyle/>
          <a:p>
            <a:pPr algn="ctr"/>
            <a:r>
              <a:rPr lang="en-US" dirty="0"/>
              <a:t>Frequency allocation in a typical cable TV system used for Internet access.</a:t>
            </a:r>
          </a:p>
        </p:txBody>
      </p:sp>
      <p:pic>
        <p:nvPicPr>
          <p:cNvPr id="3" name="Picture Placeholder 2" descr="Figure 2-46. Frequency allocation in a typical cable TV system used for Internet acces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055753" y="2227782"/>
            <a:ext cx="7032494" cy="2192733"/>
          </a:xfrm>
        </p:spPr>
      </p:pic>
    </p:spTree>
    <p:extLst>
      <p:ext uri="{BB962C8B-B14F-4D97-AF65-F5344CB8AC3E}">
        <p14:creationId xmlns:p14="http://schemas.microsoft.com/office/powerpoint/2010/main" val="129096899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DOCSIS</a:t>
            </a:r>
            <a:endParaRPr lang="en-US" sz="3200" dirty="0"/>
          </a:p>
        </p:txBody>
      </p:sp>
      <p:sp>
        <p:nvSpPr>
          <p:cNvPr id="3" name="Text Placeholder 2"/>
          <p:cNvSpPr>
            <a:spLocks noGrp="1"/>
          </p:cNvSpPr>
          <p:nvPr>
            <p:ph type="body" idx="1"/>
          </p:nvPr>
        </p:nvSpPr>
        <p:spPr/>
        <p:txBody>
          <a:bodyPr/>
          <a:lstStyle/>
          <a:p>
            <a:r>
              <a:rPr lang="en-US" dirty="0"/>
              <a:t>DOCSIS (Data Over Cable Service Interface Specification) 3.1 latest version</a:t>
            </a:r>
          </a:p>
          <a:p>
            <a:pPr lvl="1"/>
            <a:r>
              <a:rPr lang="en-US" dirty="0"/>
              <a:t>Introduced Orthogonal Frequency Division Multiplexing (OFDM)</a:t>
            </a:r>
          </a:p>
          <a:p>
            <a:pPr lvl="1"/>
            <a:r>
              <a:rPr lang="en-US" dirty="0"/>
              <a:t>Introduced wider channel bandwidth and higher efficiency</a:t>
            </a:r>
          </a:p>
          <a:p>
            <a:pPr lvl="1"/>
            <a:r>
              <a:rPr lang="en-US" dirty="0"/>
              <a:t>Enabled over 1 Gbps of downstream capacity per home</a:t>
            </a:r>
          </a:p>
          <a:p>
            <a:r>
              <a:rPr lang="en-US" dirty="0"/>
              <a:t>Extensions to DOCSIS 3.1</a:t>
            </a:r>
          </a:p>
          <a:p>
            <a:pPr lvl="1"/>
            <a:r>
              <a:rPr lang="en-US" dirty="0"/>
              <a:t>Full Duplex operation (2017) and DOCSIS Low Latency (2018)</a:t>
            </a:r>
          </a:p>
          <a:p>
            <a:r>
              <a:rPr lang="en-US" dirty="0"/>
              <a:t>Cable Internet subscribers require a DOCSIS cable modem</a:t>
            </a:r>
          </a:p>
          <a:p>
            <a:r>
              <a:rPr lang="en-US" dirty="0"/>
              <a:t>Modem-to-home network interface: Ethernet connection</a:t>
            </a:r>
          </a:p>
        </p:txBody>
      </p:sp>
    </p:spTree>
    <p:extLst>
      <p:ext uri="{BB962C8B-B14F-4D97-AF65-F5344CB8AC3E}">
        <p14:creationId xmlns:p14="http://schemas.microsoft.com/office/powerpoint/2010/main" val="193487039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 Sharing in DOCSIS Networks: Nodes and Minislots</a:t>
            </a:r>
          </a:p>
        </p:txBody>
      </p:sp>
      <p:sp>
        <p:nvSpPr>
          <p:cNvPr id="5" name="Text Placeholder 4"/>
          <p:cNvSpPr>
            <a:spLocks noGrp="1"/>
          </p:cNvSpPr>
          <p:nvPr>
            <p:ph type="body" idx="1"/>
          </p:nvPr>
        </p:nvSpPr>
        <p:spPr/>
        <p:txBody>
          <a:bodyPr/>
          <a:lstStyle/>
          <a:p>
            <a:r>
              <a:rPr lang="en-US" dirty="0"/>
              <a:t>Typical details of the upstream and downstream channels in North America.</a:t>
            </a:r>
          </a:p>
        </p:txBody>
      </p:sp>
      <p:pic>
        <p:nvPicPr>
          <p:cNvPr id="7" name="Picture Placeholder 6" descr="Figure 2-47. Typical details of the upstream and downstream channels in North America."/>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65678" y="2177905"/>
            <a:ext cx="7612644" cy="2406409"/>
          </a:xfrm>
        </p:spPr>
      </p:pic>
    </p:spTree>
    <p:extLst>
      <p:ext uri="{BB962C8B-B14F-4D97-AF65-F5344CB8AC3E}">
        <p14:creationId xmlns:p14="http://schemas.microsoft.com/office/powerpoint/2010/main" val="259218423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Communication Satellites</a:t>
            </a:r>
          </a:p>
        </p:txBody>
      </p:sp>
      <p:sp>
        <p:nvSpPr>
          <p:cNvPr id="5" name="Text Placeholder 4"/>
          <p:cNvSpPr>
            <a:spLocks noGrp="1"/>
          </p:cNvSpPr>
          <p:nvPr>
            <p:ph type="body" idx="1"/>
          </p:nvPr>
        </p:nvSpPr>
        <p:spPr/>
        <p:txBody>
          <a:bodyPr/>
          <a:lstStyle/>
          <a:p>
            <a:r>
              <a:rPr lang="en-US" dirty="0"/>
              <a:t>Communication satellites and some of their properties, including altitude above the earth, round-trip delay time, and number of satellites needed for global coverage.</a:t>
            </a:r>
          </a:p>
        </p:txBody>
      </p:sp>
      <p:pic>
        <p:nvPicPr>
          <p:cNvPr id="7" name="Picture Placeholder 6" descr="Figure 2-48. Communication satellites and some of their properties, including altitude above the earth, round-trip delay time, and number of satellites needed for global coverage."/>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523840" y="1674628"/>
            <a:ext cx="6096320" cy="3376343"/>
          </a:xfrm>
        </p:spPr>
      </p:pic>
    </p:spTree>
    <p:extLst>
      <p:ext uri="{BB962C8B-B14F-4D97-AF65-F5344CB8AC3E}">
        <p14:creationId xmlns:p14="http://schemas.microsoft.com/office/powerpoint/2010/main" val="3257744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Geostationary Satellites (1 of 2)</a:t>
            </a:r>
            <a:endParaRPr lang="en-US" sz="3200" dirty="0"/>
          </a:p>
        </p:txBody>
      </p:sp>
      <p:sp>
        <p:nvSpPr>
          <p:cNvPr id="5" name="Text Placeholder 4"/>
          <p:cNvSpPr>
            <a:spLocks noGrp="1"/>
          </p:cNvSpPr>
          <p:nvPr>
            <p:ph type="body" idx="1"/>
          </p:nvPr>
        </p:nvSpPr>
        <p:spPr/>
        <p:txBody>
          <a:bodyPr/>
          <a:lstStyle/>
          <a:p>
            <a:r>
              <a:rPr lang="en-US" dirty="0"/>
              <a:t>The principal satellite bands.</a:t>
            </a:r>
          </a:p>
        </p:txBody>
      </p:sp>
      <p:pic>
        <p:nvPicPr>
          <p:cNvPr id="14" name="Picture 13">
            <a:extLst>
              <a:ext uri="{FF2B5EF4-FFF2-40B4-BE49-F238E27FC236}">
                <a16:creationId xmlns:a16="http://schemas.microsoft.com/office/drawing/2014/main" id="{B8A8339E-BF3D-0F47-8E4A-FF5B56253A5C}"/>
              </a:ext>
            </a:extLst>
          </p:cNvPr>
          <p:cNvPicPr>
            <a:picLocks noChangeAspect="1"/>
          </p:cNvPicPr>
          <p:nvPr/>
        </p:nvPicPr>
        <p:blipFill>
          <a:blip r:embed="rId2"/>
          <a:stretch>
            <a:fillRect/>
          </a:stretch>
        </p:blipFill>
        <p:spPr>
          <a:xfrm>
            <a:off x="457200" y="2685589"/>
            <a:ext cx="7997952" cy="2365382"/>
          </a:xfrm>
          <a:prstGeom prst="rect">
            <a:avLst/>
          </a:prstGeom>
        </p:spPr>
      </p:pic>
    </p:spTree>
    <p:extLst>
      <p:ext uri="{BB962C8B-B14F-4D97-AF65-F5344CB8AC3E}">
        <p14:creationId xmlns:p14="http://schemas.microsoft.com/office/powerpoint/2010/main" val="361791283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Geostationary Satellites (2 of 2)</a:t>
            </a:r>
            <a:endParaRPr lang="en-US" sz="3200" dirty="0"/>
          </a:p>
        </p:txBody>
      </p:sp>
      <p:sp>
        <p:nvSpPr>
          <p:cNvPr id="5" name="Text Placeholder 4"/>
          <p:cNvSpPr>
            <a:spLocks noGrp="1"/>
          </p:cNvSpPr>
          <p:nvPr>
            <p:ph type="body" idx="1"/>
          </p:nvPr>
        </p:nvSpPr>
        <p:spPr>
          <a:xfrm>
            <a:off x="457200" y="5504196"/>
            <a:ext cx="8229600" cy="565142"/>
          </a:xfrm>
        </p:spPr>
        <p:txBody>
          <a:bodyPr/>
          <a:lstStyle/>
          <a:p>
            <a:pPr algn="ctr"/>
            <a:r>
              <a:rPr lang="en-US" dirty="0"/>
              <a:t>VSATs using a hub.</a:t>
            </a:r>
          </a:p>
        </p:txBody>
      </p:sp>
      <p:pic>
        <p:nvPicPr>
          <p:cNvPr id="4" name="Picture Placeholder 3" descr="Figure 2-50. VSATs using a hub."/>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744633" y="1463039"/>
            <a:ext cx="5654733" cy="3873517"/>
          </a:xfrm>
        </p:spPr>
      </p:pic>
    </p:spTree>
    <p:extLst>
      <p:ext uri="{BB962C8B-B14F-4D97-AF65-F5344CB8AC3E}">
        <p14:creationId xmlns:p14="http://schemas.microsoft.com/office/powerpoint/2010/main" val="125209348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Medium-Earth Orbit Satellites</a:t>
            </a:r>
            <a:endParaRPr lang="en-US" sz="3200" dirty="0"/>
          </a:p>
        </p:txBody>
      </p:sp>
      <p:sp>
        <p:nvSpPr>
          <p:cNvPr id="3" name="Text Placeholder 2"/>
          <p:cNvSpPr>
            <a:spLocks noGrp="1"/>
          </p:cNvSpPr>
          <p:nvPr>
            <p:ph type="body" idx="1"/>
          </p:nvPr>
        </p:nvSpPr>
        <p:spPr/>
        <p:txBody>
          <a:bodyPr/>
          <a:lstStyle/>
          <a:p>
            <a:r>
              <a:rPr lang="en-US" dirty="0"/>
              <a:t>MEO (Medium-Earth Orbit) satellites</a:t>
            </a:r>
          </a:p>
          <a:p>
            <a:pPr lvl="1"/>
            <a:r>
              <a:rPr lang="en-US" dirty="0"/>
              <a:t>Found at lower altitudes - between the two Van Allen belts</a:t>
            </a:r>
          </a:p>
          <a:p>
            <a:pPr lvl="1"/>
            <a:r>
              <a:rPr lang="en-US" dirty="0"/>
              <a:t>Drift slowly in longitude (6 hours to circle the earth)</a:t>
            </a:r>
          </a:p>
          <a:p>
            <a:pPr lvl="1"/>
            <a:r>
              <a:rPr lang="en-US" dirty="0"/>
              <a:t>Must be tracked as they move through the sky</a:t>
            </a:r>
          </a:p>
          <a:p>
            <a:pPr lvl="1"/>
            <a:r>
              <a:rPr lang="en-US" dirty="0"/>
              <a:t>Have a smaller footprint on the ground</a:t>
            </a:r>
          </a:p>
          <a:p>
            <a:pPr lvl="1"/>
            <a:r>
              <a:rPr lang="en-US" dirty="0"/>
              <a:t>Require less powerful transmitters to reach them</a:t>
            </a:r>
          </a:p>
          <a:p>
            <a:r>
              <a:rPr lang="en-US" dirty="0"/>
              <a:t>Used for navigation systems </a:t>
            </a:r>
          </a:p>
          <a:p>
            <a:r>
              <a:rPr lang="en-US" dirty="0"/>
              <a:t>Example:</a:t>
            </a:r>
          </a:p>
          <a:p>
            <a:pPr lvl="1"/>
            <a:r>
              <a:rPr lang="en-US" dirty="0"/>
              <a:t>Constellation of roughly 30 GPS (Global Positioning System) satellites orbiting at about 20,200 km</a:t>
            </a:r>
          </a:p>
        </p:txBody>
      </p:sp>
    </p:spTree>
    <p:extLst>
      <p:ext uri="{BB962C8B-B14F-4D97-AF65-F5344CB8AC3E}">
        <p14:creationId xmlns:p14="http://schemas.microsoft.com/office/powerpoint/2010/main" val="34989769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Low-Earth Orbit Satellites (1 of 2)</a:t>
            </a:r>
            <a:endParaRPr lang="en-US" sz="3200" dirty="0"/>
          </a:p>
        </p:txBody>
      </p:sp>
      <p:sp>
        <p:nvSpPr>
          <p:cNvPr id="5" name="Text Placeholder 4"/>
          <p:cNvSpPr>
            <a:spLocks noGrp="1"/>
          </p:cNvSpPr>
          <p:nvPr>
            <p:ph type="body" idx="1"/>
          </p:nvPr>
        </p:nvSpPr>
        <p:spPr>
          <a:xfrm>
            <a:off x="457200" y="5565913"/>
            <a:ext cx="8229600" cy="503425"/>
          </a:xfrm>
        </p:spPr>
        <p:txBody>
          <a:bodyPr/>
          <a:lstStyle/>
          <a:p>
            <a:r>
              <a:rPr lang="en-US" dirty="0"/>
              <a:t>The Iridium satellites form six necklaces around the earth.</a:t>
            </a:r>
          </a:p>
        </p:txBody>
      </p:sp>
      <p:pic>
        <p:nvPicPr>
          <p:cNvPr id="7" name="Picture Placeholder 6" descr="Figure 2-51. The Iridium satellites form six necklaces around the earth."/>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067791" y="1634376"/>
            <a:ext cx="5008418" cy="3416595"/>
          </a:xfrm>
        </p:spPr>
      </p:pic>
    </p:spTree>
    <p:extLst>
      <p:ext uri="{BB962C8B-B14F-4D97-AF65-F5344CB8AC3E}">
        <p14:creationId xmlns:p14="http://schemas.microsoft.com/office/powerpoint/2010/main" val="78141488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Low-Earth Orbit Satellites (2 of 2)</a:t>
            </a:r>
            <a:endParaRPr lang="en-US" sz="3200" dirty="0"/>
          </a:p>
        </p:txBody>
      </p:sp>
      <p:sp>
        <p:nvSpPr>
          <p:cNvPr id="5" name="Text Placeholder 4"/>
          <p:cNvSpPr>
            <a:spLocks noGrp="1"/>
          </p:cNvSpPr>
          <p:nvPr>
            <p:ph type="body" idx="1"/>
          </p:nvPr>
        </p:nvSpPr>
        <p:spPr>
          <a:xfrm>
            <a:off x="457200" y="5352585"/>
            <a:ext cx="8229600" cy="716753"/>
          </a:xfrm>
        </p:spPr>
        <p:txBody>
          <a:bodyPr/>
          <a:lstStyle/>
          <a:p>
            <a:r>
              <a:rPr lang="en-US" dirty="0"/>
              <a:t>(a) Relaying in space. (b) Relaying on the ground.</a:t>
            </a:r>
          </a:p>
        </p:txBody>
      </p:sp>
      <p:pic>
        <p:nvPicPr>
          <p:cNvPr id="3" name="Picture Placeholder 2" descr="Figure 2-52. (a) Relaying in space. (b) Relaying on the ground."/>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08161" y="1934715"/>
            <a:ext cx="6927677" cy="3116256"/>
          </a:xfrm>
        </p:spPr>
      </p:pic>
    </p:spTree>
    <p:extLst>
      <p:ext uri="{BB962C8B-B14F-4D97-AF65-F5344CB8AC3E}">
        <p14:creationId xmlns:p14="http://schemas.microsoft.com/office/powerpoint/2010/main" val="22108166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(2 of 7)</a:t>
            </a:r>
          </a:p>
        </p:txBody>
      </p:sp>
      <p:sp>
        <p:nvSpPr>
          <p:cNvPr id="5" name="Text Placeholder 4"/>
          <p:cNvSpPr>
            <a:spLocks noGrp="1"/>
          </p:cNvSpPr>
          <p:nvPr>
            <p:ph type="body" idx="1"/>
          </p:nvPr>
        </p:nvSpPr>
        <p:spPr/>
        <p:txBody>
          <a:bodyPr/>
          <a:lstStyle/>
          <a:p>
            <a:r>
              <a:rPr lang="en-US" dirty="0"/>
              <a:t>Figure (a) illustrates a light ray inside a silica fiber impinging on the air/silica boundary at different angles. Figure (b) illustrates light trapped by total internal reflection.</a:t>
            </a:r>
          </a:p>
        </p:txBody>
      </p:sp>
      <p:pic>
        <p:nvPicPr>
          <p:cNvPr id="7" name="Picture Placeholder 6" descr="Figure 2-4. (a) Three examples of a light ray from inside a silica fiber impinging on the air/silica boundary at different angles. (b) Light trapped by total internalreflec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58651" y="2153781"/>
            <a:ext cx="7626697" cy="2207210"/>
          </a:xfrm>
        </p:spPr>
      </p:pic>
    </p:spTree>
    <p:extLst>
      <p:ext uri="{BB962C8B-B14F-4D97-AF65-F5344CB8AC3E}">
        <p14:creationId xmlns:p14="http://schemas.microsoft.com/office/powerpoint/2010/main" val="295235978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Terrestrial Access Networks: Cable, Fiber, and ADSL</a:t>
            </a:r>
          </a:p>
        </p:txBody>
      </p:sp>
      <p:sp>
        <p:nvSpPr>
          <p:cNvPr id="3" name="Text Placeholder 2"/>
          <p:cNvSpPr>
            <a:spLocks noGrp="1"/>
          </p:cNvSpPr>
          <p:nvPr>
            <p:ph type="body" idx="1"/>
          </p:nvPr>
        </p:nvSpPr>
        <p:spPr/>
        <p:txBody>
          <a:bodyPr/>
          <a:lstStyle/>
          <a:p>
            <a:r>
              <a:rPr lang="en-US" dirty="0"/>
              <a:t>Similarities</a:t>
            </a:r>
          </a:p>
          <a:p>
            <a:pPr lvl="1"/>
            <a:r>
              <a:rPr lang="en-US" dirty="0"/>
              <a:t>Comparable service and comparable prices</a:t>
            </a:r>
          </a:p>
          <a:p>
            <a:pPr lvl="1"/>
            <a:r>
              <a:rPr lang="en-US" dirty="0"/>
              <a:t>Use fiber in the backbone</a:t>
            </a:r>
          </a:p>
          <a:p>
            <a:r>
              <a:rPr lang="en-US" dirty="0"/>
              <a:t>Differences</a:t>
            </a:r>
          </a:p>
          <a:p>
            <a:pPr lvl="1"/>
            <a:r>
              <a:rPr lang="en-US" dirty="0"/>
              <a:t>Last-mile access technology at the physical and link layers</a:t>
            </a:r>
          </a:p>
          <a:p>
            <a:pPr lvl="1"/>
            <a:r>
              <a:rPr lang="en-US" dirty="0"/>
              <a:t>Bandwidth consistency</a:t>
            </a:r>
          </a:p>
          <a:p>
            <a:pPr lvl="1"/>
            <a:r>
              <a:rPr lang="en-US" dirty="0"/>
              <a:t>Cable subscribers share the capacity of a single node</a:t>
            </a:r>
          </a:p>
          <a:p>
            <a:pPr lvl="1"/>
            <a:r>
              <a:rPr lang="en-US" dirty="0"/>
              <a:t>Maximum speeds</a:t>
            </a:r>
          </a:p>
          <a:p>
            <a:pPr lvl="1"/>
            <a:r>
              <a:rPr lang="en-US" dirty="0"/>
              <a:t>Availability</a:t>
            </a:r>
          </a:p>
          <a:p>
            <a:pPr lvl="1"/>
            <a:r>
              <a:rPr lang="en-US" dirty="0"/>
              <a:t>Security</a:t>
            </a:r>
          </a:p>
          <a:p>
            <a:endParaRPr lang="en-US" dirty="0"/>
          </a:p>
        </p:txBody>
      </p:sp>
    </p:spTree>
    <p:extLst>
      <p:ext uri="{BB962C8B-B14F-4D97-AF65-F5344CB8AC3E}">
        <p14:creationId xmlns:p14="http://schemas.microsoft.com/office/powerpoint/2010/main" val="130337334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Satellites Versus Terrestrial Networks</a:t>
            </a:r>
          </a:p>
        </p:txBody>
      </p:sp>
      <p:sp>
        <p:nvSpPr>
          <p:cNvPr id="3" name="Text Placeholder 2"/>
          <p:cNvSpPr>
            <a:spLocks noGrp="1"/>
          </p:cNvSpPr>
          <p:nvPr>
            <p:ph type="body" idx="1"/>
          </p:nvPr>
        </p:nvSpPr>
        <p:spPr/>
        <p:txBody>
          <a:bodyPr/>
          <a:lstStyle/>
          <a:p>
            <a:r>
              <a:rPr lang="en-US" dirty="0"/>
              <a:t>Communication satellites niche markets</a:t>
            </a:r>
          </a:p>
          <a:p>
            <a:pPr lvl="1"/>
            <a:r>
              <a:rPr lang="en-US" dirty="0"/>
              <a:t>Rapid deployments</a:t>
            </a:r>
          </a:p>
          <a:p>
            <a:pPr lvl="1"/>
            <a:r>
              <a:rPr lang="en-US" dirty="0"/>
              <a:t>Places where the terrestrial infrastructure is poorly developed</a:t>
            </a:r>
          </a:p>
          <a:p>
            <a:pPr lvl="1"/>
            <a:r>
              <a:rPr lang="en-US" dirty="0"/>
              <a:t>When broadcasting is essential</a:t>
            </a:r>
          </a:p>
          <a:p>
            <a:r>
              <a:rPr lang="en-US" dirty="0"/>
              <a:t>United States has some competing satellite-based Internet providers</a:t>
            </a:r>
          </a:p>
          <a:p>
            <a:r>
              <a:rPr lang="en-US" dirty="0"/>
              <a:t>Satellite Internet access seeing a growing interest</a:t>
            </a:r>
          </a:p>
          <a:p>
            <a:pPr lvl="1"/>
            <a:r>
              <a:rPr lang="en-US" dirty="0"/>
              <a:t>In-flight Internet access</a:t>
            </a:r>
          </a:p>
        </p:txBody>
      </p:sp>
    </p:spTree>
    <p:extLst>
      <p:ext uri="{BB962C8B-B14F-4D97-AF65-F5344CB8AC3E}">
        <p14:creationId xmlns:p14="http://schemas.microsoft.com/office/powerpoint/2010/main" val="128560362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Spectrum Allocation</a:t>
            </a:r>
          </a:p>
        </p:txBody>
      </p:sp>
      <p:sp>
        <p:nvSpPr>
          <p:cNvPr id="5" name="Text Placeholder 4"/>
          <p:cNvSpPr>
            <a:spLocks noGrp="1"/>
          </p:cNvSpPr>
          <p:nvPr>
            <p:ph type="body" idx="1"/>
          </p:nvPr>
        </p:nvSpPr>
        <p:spPr>
          <a:xfrm>
            <a:off x="457200" y="5501640"/>
            <a:ext cx="8229600" cy="567698"/>
          </a:xfrm>
        </p:spPr>
        <p:txBody>
          <a:bodyPr/>
          <a:lstStyle/>
          <a:p>
            <a:pPr algn="ctr"/>
            <a:r>
              <a:rPr lang="en-US" dirty="0"/>
              <a:t>ISM and U-NII bands used in the United States by wireless devices.</a:t>
            </a:r>
          </a:p>
        </p:txBody>
      </p:sp>
      <p:pic>
        <p:nvPicPr>
          <p:cNvPr id="7" name="Picture Placeholder 6" descr="Figure 2-53. ISM and U-NII bands used in the United States by wireless device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059872" y="1862528"/>
            <a:ext cx="7024255" cy="3188443"/>
          </a:xfrm>
        </p:spPr>
      </p:pic>
    </p:spTree>
    <p:extLst>
      <p:ext uri="{BB962C8B-B14F-4D97-AF65-F5344CB8AC3E}">
        <p14:creationId xmlns:p14="http://schemas.microsoft.com/office/powerpoint/2010/main" val="317846495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Cellular Network</a:t>
            </a:r>
          </a:p>
        </p:txBody>
      </p:sp>
      <p:sp>
        <p:nvSpPr>
          <p:cNvPr id="3" name="Text Placeholder 2"/>
          <p:cNvSpPr>
            <a:spLocks noGrp="1"/>
          </p:cNvSpPr>
          <p:nvPr>
            <p:ph type="body" idx="1"/>
          </p:nvPr>
        </p:nvSpPr>
        <p:spPr/>
        <p:txBody>
          <a:bodyPr/>
          <a:lstStyle/>
          <a:p>
            <a:r>
              <a:rPr lang="en-US" dirty="0"/>
              <a:t>Political and tiny marketing decisions can have a huge impact on the deployment of cellular networks</a:t>
            </a:r>
          </a:p>
          <a:p>
            <a:r>
              <a:rPr lang="en-US" dirty="0"/>
              <a:t>Areas where U.S. and Europe differ</a:t>
            </a:r>
          </a:p>
          <a:p>
            <a:pPr lvl="1"/>
            <a:r>
              <a:rPr lang="en-US" dirty="0"/>
              <a:t>Digital mobile phone systems</a:t>
            </a:r>
          </a:p>
          <a:p>
            <a:pPr lvl="1"/>
            <a:r>
              <a:rPr lang="en-US" dirty="0"/>
              <a:t>Phone numbers</a:t>
            </a:r>
          </a:p>
          <a:p>
            <a:pPr lvl="1"/>
            <a:r>
              <a:rPr lang="en-US" dirty="0"/>
              <a:t>Widespread use of prepaid mobile phones in Europe</a:t>
            </a:r>
          </a:p>
          <a:p>
            <a:r>
              <a:rPr lang="en-US" dirty="0"/>
              <a:t>Future areas of concern</a:t>
            </a:r>
          </a:p>
          <a:p>
            <a:pPr lvl="1"/>
            <a:r>
              <a:rPr lang="en-US" dirty="0"/>
              <a:t>Auctioning of coveted spectrum bands for 5G</a:t>
            </a:r>
          </a:p>
          <a:p>
            <a:pPr lvl="1"/>
            <a:r>
              <a:rPr lang="en-US" dirty="0"/>
              <a:t>Rise of MVNOs (Mobile Virtual Network Operators)</a:t>
            </a:r>
          </a:p>
        </p:txBody>
      </p:sp>
    </p:spTree>
    <p:extLst>
      <p:ext uri="{BB962C8B-B14F-4D97-AF65-F5344CB8AC3E}">
        <p14:creationId xmlns:p14="http://schemas.microsoft.com/office/powerpoint/2010/main" val="255963958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Telephone Network</a:t>
            </a:r>
          </a:p>
        </p:txBody>
      </p:sp>
      <p:sp>
        <p:nvSpPr>
          <p:cNvPr id="3" name="Text Placeholder 2"/>
          <p:cNvSpPr>
            <a:spLocks noGrp="1"/>
          </p:cNvSpPr>
          <p:nvPr>
            <p:ph type="body" idx="1"/>
          </p:nvPr>
        </p:nvSpPr>
        <p:spPr/>
        <p:txBody>
          <a:bodyPr/>
          <a:lstStyle/>
          <a:p>
            <a:r>
              <a:rPr lang="en-US" dirty="0"/>
              <a:t>The relationship of LATAs, LECs, and IXCs. All the circles are LEC switching offices. Each hexagon belongs to the IXC whose number is in it.</a:t>
            </a:r>
          </a:p>
        </p:txBody>
      </p:sp>
      <p:pic>
        <p:nvPicPr>
          <p:cNvPr id="8" name="Picture Placeholder 7" descr="Figure 2-54. The relationship of LATAs, LECs, and IXCs. All the circles are LEC switching offices. Each hexagon belongs to the IXC whose number is in it."/>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683327" y="1757053"/>
            <a:ext cx="5777345" cy="3293918"/>
          </a:xfrm>
        </p:spPr>
      </p:pic>
    </p:spTree>
    <p:extLst>
      <p:ext uri="{BB962C8B-B14F-4D97-AF65-F5344CB8AC3E}">
        <p14:creationId xmlns:p14="http://schemas.microsoft.com/office/powerpoint/2010/main" val="103789663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(3 of 7)</a:t>
            </a:r>
          </a:p>
        </p:txBody>
      </p:sp>
      <p:sp>
        <p:nvSpPr>
          <p:cNvPr id="3" name="Text Placeholder 2"/>
          <p:cNvSpPr>
            <a:spLocks noGrp="1"/>
          </p:cNvSpPr>
          <p:nvPr>
            <p:ph type="body" idx="1"/>
          </p:nvPr>
        </p:nvSpPr>
        <p:spPr/>
        <p:txBody>
          <a:bodyPr/>
          <a:lstStyle/>
          <a:p>
            <a:r>
              <a:rPr lang="en-US" dirty="0"/>
              <a:t>Transmission of light through fiber</a:t>
            </a:r>
          </a:p>
          <a:p>
            <a:pPr lvl="1"/>
            <a:r>
              <a:rPr lang="en-US" dirty="0"/>
              <a:t>Attenuation of light through glass</a:t>
            </a:r>
          </a:p>
          <a:p>
            <a:pPr lvl="2"/>
            <a:r>
              <a:rPr lang="en-US" dirty="0"/>
              <a:t>Dependent on the wavelength of the light </a:t>
            </a:r>
          </a:p>
          <a:p>
            <a:pPr lvl="2"/>
            <a:r>
              <a:rPr lang="en-US" dirty="0"/>
              <a:t>Defined as the ratio of input to output signal power</a:t>
            </a:r>
          </a:p>
          <a:p>
            <a:r>
              <a:rPr lang="en-US" dirty="0"/>
              <a:t>Fiber cables</a:t>
            </a:r>
          </a:p>
          <a:p>
            <a:pPr lvl="1"/>
            <a:r>
              <a:rPr lang="en-US" dirty="0"/>
              <a:t>Similar to coax, except without the braid</a:t>
            </a:r>
          </a:p>
          <a:p>
            <a:r>
              <a:rPr lang="en-US" dirty="0"/>
              <a:t>Two kinds of signaling light sources</a:t>
            </a:r>
          </a:p>
          <a:p>
            <a:pPr lvl="1"/>
            <a:r>
              <a:rPr lang="en-US" dirty="0"/>
              <a:t>LEDs (Light Emitting Diodes)</a:t>
            </a:r>
          </a:p>
          <a:p>
            <a:pPr lvl="1"/>
            <a:r>
              <a:rPr lang="en-US" dirty="0"/>
              <a:t>Semiconductor lasers</a:t>
            </a:r>
          </a:p>
          <a:p>
            <a:pPr lvl="1"/>
            <a:endParaRPr lang="en-US" dirty="0"/>
          </a:p>
        </p:txBody>
      </p:sp>
    </p:spTree>
    <p:extLst>
      <p:ext uri="{BB962C8B-B14F-4D97-AF65-F5344CB8AC3E}">
        <p14:creationId xmlns:p14="http://schemas.microsoft.com/office/powerpoint/2010/main" val="3915071340"/>
      </p:ext>
    </p:extLst>
  </p:cSld>
  <p:clrMapOvr>
    <a:masterClrMapping/>
  </p:clrMapOvr>
</p:sld>
</file>

<file path=ppt/theme/theme1.xml><?xml version="1.0" encoding="utf-8"?>
<a:theme xmlns:a="http://schemas.openxmlformats.org/drawingml/2006/main" name="508 Lecture">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Custom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2977</Words>
  <Application>Microsoft Office PowerPoint</Application>
  <PresentationFormat>On-screen Show (4:3)</PresentationFormat>
  <Paragraphs>403</Paragraphs>
  <Slides>85</Slides>
  <Notes>47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85</vt:i4>
      </vt:variant>
    </vt:vector>
  </HeadingPairs>
  <TitlesOfParts>
    <vt:vector size="90" baseType="lpstr">
      <vt:lpstr>Arial</vt:lpstr>
      <vt:lpstr>Noto Sans Symbols</vt:lpstr>
      <vt:lpstr>Times New Roman</vt:lpstr>
      <vt:lpstr>Verdana</vt:lpstr>
      <vt:lpstr>508 Lecture</vt:lpstr>
      <vt:lpstr>PowerPoint Presentation</vt:lpstr>
      <vt:lpstr>Guided Transmission Media</vt:lpstr>
      <vt:lpstr>Persistent Storage</vt:lpstr>
      <vt:lpstr>Twisted Pairs</vt:lpstr>
      <vt:lpstr>Coaxial Cable</vt:lpstr>
      <vt:lpstr>Power Lines</vt:lpstr>
      <vt:lpstr>Fiber Optics (1 of 7)</vt:lpstr>
      <vt:lpstr>Fiber Optics (2 of 7)</vt:lpstr>
      <vt:lpstr>Fiber Optics (3 of 7)</vt:lpstr>
      <vt:lpstr>Fiber Optics (4 of 7)</vt:lpstr>
      <vt:lpstr>Fiber Optics (5 of 7)</vt:lpstr>
      <vt:lpstr>Fiber Optics (6 of 7)</vt:lpstr>
      <vt:lpstr>Fiber Optics (7 of 7)</vt:lpstr>
      <vt:lpstr>Wireless Transmission</vt:lpstr>
      <vt:lpstr>The Electromagnetic Spectrum</vt:lpstr>
      <vt:lpstr>Direct Sequence Spread Spectrum</vt:lpstr>
      <vt:lpstr>Using the Spectrum for Transmission</vt:lpstr>
      <vt:lpstr>Radio Transmission</vt:lpstr>
      <vt:lpstr>Light Transmission</vt:lpstr>
      <vt:lpstr>From Waveforms to Bits</vt:lpstr>
      <vt:lpstr> Fourier Analysis</vt:lpstr>
      <vt:lpstr>Bandwidth-Limited Signals (1 of 2)</vt:lpstr>
      <vt:lpstr>Digital Modulation</vt:lpstr>
      <vt:lpstr>Baseband Transmission</vt:lpstr>
      <vt:lpstr>Bandwidth Efficiency</vt:lpstr>
      <vt:lpstr>Clock Recovery</vt:lpstr>
      <vt:lpstr>Balanced Signals</vt:lpstr>
      <vt:lpstr>Passband Transmission (1 of 3)</vt:lpstr>
      <vt:lpstr>Passband Transmission (2 of 3)</vt:lpstr>
      <vt:lpstr>Passband Transmission (3 of 3)</vt:lpstr>
      <vt:lpstr>Multiplexing</vt:lpstr>
      <vt:lpstr>Frequency Division Multiplexing (1 of 2)</vt:lpstr>
      <vt:lpstr>Frequency Division Multiplexing (2 of 2)</vt:lpstr>
      <vt:lpstr>Time Division Multiplexing</vt:lpstr>
      <vt:lpstr>Code Division Multiplexing</vt:lpstr>
      <vt:lpstr>Wavelength Division Multiplexing</vt:lpstr>
      <vt:lpstr>The Public Switched Telephone Network</vt:lpstr>
      <vt:lpstr>Structure of the Telephone System (1 of 2)</vt:lpstr>
      <vt:lpstr>Structure of the Telephone System (2 of 2)</vt:lpstr>
      <vt:lpstr>The Local Loop: Telephone Modems, ADSL, and Fiber</vt:lpstr>
      <vt:lpstr>Telephone Modems (1 of 2)</vt:lpstr>
      <vt:lpstr>Telephone Modems (2 of 2)</vt:lpstr>
      <vt:lpstr>Digital Subscriber Lines (DSL) (1 of 3)</vt:lpstr>
      <vt:lpstr>Digital Subscriber Lines (DSL) (2 of 3)</vt:lpstr>
      <vt:lpstr>Digital Subscriber Lines (DSL) (3 of 3)</vt:lpstr>
      <vt:lpstr>Fiber To The X (FTTX)</vt:lpstr>
      <vt:lpstr>Trunks and Multiplexing</vt:lpstr>
      <vt:lpstr>Digitizing Voice Signals</vt:lpstr>
      <vt:lpstr>T-Carrier: Multiplexing Digital Signals on the Phone Network (1 of 2)</vt:lpstr>
      <vt:lpstr>T-Carrier: Multiplexing Digital Signals on the Phone Network (2 of 2)</vt:lpstr>
      <vt:lpstr>Multiplexing Optical Networks: SONET/SDH (1 of 2)</vt:lpstr>
      <vt:lpstr>Multiplexing Optical Networks: SONET/SDH (2 of 2)</vt:lpstr>
      <vt:lpstr>Switching</vt:lpstr>
      <vt:lpstr>Circuit Switching (1 of 2)</vt:lpstr>
      <vt:lpstr>Circuit Switching (2 of 2)</vt:lpstr>
      <vt:lpstr>Packet Switching</vt:lpstr>
      <vt:lpstr>Cellular Networks</vt:lpstr>
      <vt:lpstr>Common Concepts: Cells, Handoff, Paging</vt:lpstr>
      <vt:lpstr>First-Generation (1G) Technology: Analog Voice</vt:lpstr>
      <vt:lpstr>Call Management</vt:lpstr>
      <vt:lpstr>Second-Generation (2G) Technology: Digital Voice</vt:lpstr>
      <vt:lpstr>GSM: The Global System for Mobile Communications (1 of 3)</vt:lpstr>
      <vt:lpstr>GSM: The Global System for Mobile Communications (2 of 3)</vt:lpstr>
      <vt:lpstr>GSM: The Global System for Mobile Communications (3 of 3)</vt:lpstr>
      <vt:lpstr>Third-Generation (3G) Technology: Digital Voice and Data</vt:lpstr>
      <vt:lpstr>Fourth-Generation (4G) Technology: Packet Switching</vt:lpstr>
      <vt:lpstr>Fifth-Generation (5G) Technology</vt:lpstr>
      <vt:lpstr>Cable Networks</vt:lpstr>
      <vt:lpstr>A History of Cable Networks: Community Antenna Television</vt:lpstr>
      <vt:lpstr>Broadband Internet Access Over Cable: HFC Networks (1 of 2)</vt:lpstr>
      <vt:lpstr>Broadband Internet Access Over Cable: HFC Networks (2 of 2)</vt:lpstr>
      <vt:lpstr>DOCSIS</vt:lpstr>
      <vt:lpstr>Resource Sharing in DOCSIS Networks: Nodes and Minislots</vt:lpstr>
      <vt:lpstr>Communication Satellites</vt:lpstr>
      <vt:lpstr>Geostationary Satellites (1 of 2)</vt:lpstr>
      <vt:lpstr>Geostationary Satellites (2 of 2)</vt:lpstr>
      <vt:lpstr>Medium-Earth Orbit Satellites</vt:lpstr>
      <vt:lpstr>Low-Earth Orbit Satellites (1 of 2)</vt:lpstr>
      <vt:lpstr>Low-Earth Orbit Satellites (2 of 2)</vt:lpstr>
      <vt:lpstr>Terrestrial Access Networks: Cable, Fiber, and ADSL</vt:lpstr>
      <vt:lpstr>Satellites Versus Terrestrial Networks</vt:lpstr>
      <vt:lpstr>Spectrum Allocation</vt:lpstr>
      <vt:lpstr>The Cellular Network</vt:lpstr>
      <vt:lpstr>The Telephone Network</vt:lpstr>
      <vt:lpstr>Copyright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cp:lastModifiedBy/>
  <cp:revision>1</cp:revision>
  <dcterms:modified xsi:type="dcterms:W3CDTF">2023-09-06T07:15:14Z</dcterms:modified>
</cp:coreProperties>
</file>